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92" r:id="rId2"/>
    <p:sldId id="451" r:id="rId3"/>
    <p:sldId id="450" r:id="rId4"/>
    <p:sldId id="452" r:id="rId5"/>
    <p:sldId id="453" r:id="rId6"/>
    <p:sldId id="454" r:id="rId7"/>
    <p:sldId id="455" r:id="rId8"/>
    <p:sldId id="456" r:id="rId9"/>
    <p:sldId id="457" r:id="rId10"/>
    <p:sldId id="465" r:id="rId11"/>
    <p:sldId id="464" r:id="rId12"/>
    <p:sldId id="466" r:id="rId13"/>
    <p:sldId id="467" r:id="rId14"/>
    <p:sldId id="468" r:id="rId15"/>
    <p:sldId id="469" r:id="rId16"/>
    <p:sldId id="470" r:id="rId17"/>
    <p:sldId id="471" r:id="rId18"/>
    <p:sldId id="473" r:id="rId19"/>
    <p:sldId id="458" r:id="rId20"/>
    <p:sldId id="459" r:id="rId21"/>
    <p:sldId id="460" r:id="rId22"/>
    <p:sldId id="462" r:id="rId23"/>
    <p:sldId id="461" r:id="rId24"/>
    <p:sldId id="463" r:id="rId25"/>
    <p:sldId id="472" r:id="rId26"/>
    <p:sldId id="474" r:id="rId27"/>
    <p:sldId id="479" r:id="rId28"/>
    <p:sldId id="475" r:id="rId29"/>
    <p:sldId id="476" r:id="rId30"/>
    <p:sldId id="477" r:id="rId31"/>
    <p:sldId id="478" r:id="rId32"/>
    <p:sldId id="480" r:id="rId33"/>
    <p:sldId id="481" r:id="rId34"/>
    <p:sldId id="502" r:id="rId35"/>
    <p:sldId id="501" r:id="rId36"/>
    <p:sldId id="482" r:id="rId37"/>
    <p:sldId id="483" r:id="rId38"/>
    <p:sldId id="484" r:id="rId39"/>
    <p:sldId id="485" r:id="rId40"/>
    <p:sldId id="486" r:id="rId41"/>
    <p:sldId id="487" r:id="rId42"/>
    <p:sldId id="488" r:id="rId43"/>
    <p:sldId id="489" r:id="rId44"/>
    <p:sldId id="490" r:id="rId45"/>
    <p:sldId id="491" r:id="rId46"/>
    <p:sldId id="492" r:id="rId47"/>
    <p:sldId id="493" r:id="rId48"/>
    <p:sldId id="494" r:id="rId49"/>
    <p:sldId id="495" r:id="rId50"/>
    <p:sldId id="496" r:id="rId51"/>
    <p:sldId id="503" r:id="rId52"/>
    <p:sldId id="498" r:id="rId53"/>
    <p:sldId id="504" r:id="rId54"/>
    <p:sldId id="500" r:id="rId55"/>
    <p:sldId id="393" r:id="rId56"/>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F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275A2E-2B35-41E4-B2B2-E41CA14E243A}" v="5" dt="2021-04-19T21:08:44.0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p:restoredTop sz="77638" autoAdjust="0"/>
  </p:normalViewPr>
  <p:slideViewPr>
    <p:cSldViewPr snapToGrid="0" snapToObjects="1">
      <p:cViewPr varScale="1">
        <p:scale>
          <a:sx n="63" d="100"/>
          <a:sy n="63" d="100"/>
        </p:scale>
        <p:origin x="142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DB275A2E-2B35-41E4-B2B2-E41CA14E243A}"/>
    <pc:docChg chg="undo custSel addSld delSld modSld">
      <pc:chgData name="ALEXANDRE" userId="734048d45b8f99b5" providerId="LiveId" clId="{DB275A2E-2B35-41E4-B2B2-E41CA14E243A}" dt="2021-04-19T21:09:27.575" v="42" actId="47"/>
      <pc:docMkLst>
        <pc:docMk/>
      </pc:docMkLst>
      <pc:sldChg chg="addSp delSp modSp del mod">
        <pc:chgData name="ALEXANDRE" userId="734048d45b8f99b5" providerId="LiveId" clId="{DB275A2E-2B35-41E4-B2B2-E41CA14E243A}" dt="2021-04-19T21:07:12.838" v="25" actId="47"/>
        <pc:sldMkLst>
          <pc:docMk/>
          <pc:sldMk cId="2175517642" sldId="497"/>
        </pc:sldMkLst>
        <pc:picChg chg="add del mod">
          <ac:chgData name="ALEXANDRE" userId="734048d45b8f99b5" providerId="LiveId" clId="{DB275A2E-2B35-41E4-B2B2-E41CA14E243A}" dt="2021-04-19T21:05:46.932" v="4" actId="22"/>
          <ac:picMkLst>
            <pc:docMk/>
            <pc:sldMk cId="2175517642" sldId="497"/>
            <ac:picMk id="4" creationId="{B421503A-8F57-49EE-8949-AFE9782602A1}"/>
          </ac:picMkLst>
        </pc:picChg>
        <pc:picChg chg="add del">
          <ac:chgData name="ALEXANDRE" userId="734048d45b8f99b5" providerId="LiveId" clId="{DB275A2E-2B35-41E4-B2B2-E41CA14E243A}" dt="2021-04-19T21:05:47.353" v="5" actId="478"/>
          <ac:picMkLst>
            <pc:docMk/>
            <pc:sldMk cId="2175517642" sldId="497"/>
            <ac:picMk id="7" creationId="{B7C1AAC6-1F82-4AFA-9D61-A6EC130C1DAC}"/>
          </ac:picMkLst>
        </pc:picChg>
      </pc:sldChg>
      <pc:sldChg chg="del">
        <pc:chgData name="ALEXANDRE" userId="734048d45b8f99b5" providerId="LiveId" clId="{DB275A2E-2B35-41E4-B2B2-E41CA14E243A}" dt="2021-04-19T21:09:27.575" v="42" actId="47"/>
        <pc:sldMkLst>
          <pc:docMk/>
          <pc:sldMk cId="1003688986" sldId="499"/>
        </pc:sldMkLst>
      </pc:sldChg>
      <pc:sldChg chg="addSp delSp modSp add mod modAnim">
        <pc:chgData name="ALEXANDRE" userId="734048d45b8f99b5" providerId="LiveId" clId="{DB275A2E-2B35-41E4-B2B2-E41CA14E243A}" dt="2021-04-19T21:07:02.737" v="24"/>
        <pc:sldMkLst>
          <pc:docMk/>
          <pc:sldMk cId="2900935957" sldId="503"/>
        </pc:sldMkLst>
        <pc:picChg chg="add mod">
          <ac:chgData name="ALEXANDRE" userId="734048d45b8f99b5" providerId="LiveId" clId="{DB275A2E-2B35-41E4-B2B2-E41CA14E243A}" dt="2021-04-19T21:06:36.709" v="18" actId="1076"/>
          <ac:picMkLst>
            <pc:docMk/>
            <pc:sldMk cId="2900935957" sldId="503"/>
            <ac:picMk id="4" creationId="{A0E9A8D4-9D2A-463E-8520-B0FA86C04593}"/>
          </ac:picMkLst>
        </pc:picChg>
        <pc:picChg chg="add mod">
          <ac:chgData name="ALEXANDRE" userId="734048d45b8f99b5" providerId="LiveId" clId="{DB275A2E-2B35-41E4-B2B2-E41CA14E243A}" dt="2021-04-19T21:06:59.808" v="23" actId="1076"/>
          <ac:picMkLst>
            <pc:docMk/>
            <pc:sldMk cId="2900935957" sldId="503"/>
            <ac:picMk id="6" creationId="{A3E3F478-4628-4B41-9FE6-1E85F97FA0E7}"/>
          </ac:picMkLst>
        </pc:picChg>
        <pc:picChg chg="del">
          <ac:chgData name="ALEXANDRE" userId="734048d45b8f99b5" providerId="LiveId" clId="{DB275A2E-2B35-41E4-B2B2-E41CA14E243A}" dt="2021-04-19T21:05:52.275" v="7" actId="478"/>
          <ac:picMkLst>
            <pc:docMk/>
            <pc:sldMk cId="2900935957" sldId="503"/>
            <ac:picMk id="7" creationId="{B7C1AAC6-1F82-4AFA-9D61-A6EC130C1DAC}"/>
          </ac:picMkLst>
        </pc:picChg>
        <pc:picChg chg="add mod">
          <ac:chgData name="ALEXANDRE" userId="734048d45b8f99b5" providerId="LiveId" clId="{DB275A2E-2B35-41E4-B2B2-E41CA14E243A}" dt="2021-04-19T21:06:57.801" v="22" actId="1076"/>
          <ac:picMkLst>
            <pc:docMk/>
            <pc:sldMk cId="2900935957" sldId="503"/>
            <ac:picMk id="9" creationId="{75E59AE5-B72D-4C22-8C48-318C3DD44612}"/>
          </ac:picMkLst>
        </pc:picChg>
      </pc:sldChg>
      <pc:sldChg chg="addSp delSp modSp add mod modAnim">
        <pc:chgData name="ALEXANDRE" userId="734048d45b8f99b5" providerId="LiveId" clId="{DB275A2E-2B35-41E4-B2B2-E41CA14E243A}" dt="2021-04-19T21:09:13.754" v="41" actId="1076"/>
        <pc:sldMkLst>
          <pc:docMk/>
          <pc:sldMk cId="1154105016" sldId="504"/>
        </pc:sldMkLst>
        <pc:grpChg chg="add mod">
          <ac:chgData name="ALEXANDRE" userId="734048d45b8f99b5" providerId="LiveId" clId="{DB275A2E-2B35-41E4-B2B2-E41CA14E243A}" dt="2021-04-19T21:09:13.754" v="41" actId="1076"/>
          <ac:grpSpMkLst>
            <pc:docMk/>
            <pc:sldMk cId="1154105016" sldId="504"/>
            <ac:grpSpMk id="9" creationId="{8E76F2BF-078F-443C-92EB-2A28D48723C2}"/>
          </ac:grpSpMkLst>
        </pc:grpChg>
        <pc:picChg chg="del">
          <ac:chgData name="ALEXANDRE" userId="734048d45b8f99b5" providerId="LiveId" clId="{DB275A2E-2B35-41E4-B2B2-E41CA14E243A}" dt="2021-04-19T21:07:25.148" v="27" actId="478"/>
          <ac:picMkLst>
            <pc:docMk/>
            <pc:sldMk cId="1154105016" sldId="504"/>
            <ac:picMk id="4" creationId="{D49C62BB-2EDA-479B-B341-E0C47CF7178A}"/>
          </ac:picMkLst>
        </pc:picChg>
        <pc:picChg chg="add mod">
          <ac:chgData name="ALEXANDRE" userId="734048d45b8f99b5" providerId="LiveId" clId="{DB275A2E-2B35-41E4-B2B2-E41CA14E243A}" dt="2021-04-19T21:07:31.604" v="29" actId="1076"/>
          <ac:picMkLst>
            <pc:docMk/>
            <pc:sldMk cId="1154105016" sldId="504"/>
            <ac:picMk id="5" creationId="{061C7B89-5490-4ACF-9BD5-DA56AF88F49E}"/>
          </ac:picMkLst>
        </pc:picChg>
        <pc:picChg chg="add mod">
          <ac:chgData name="ALEXANDRE" userId="734048d45b8f99b5" providerId="LiveId" clId="{DB275A2E-2B35-41E4-B2B2-E41CA14E243A}" dt="2021-04-19T21:07:31.604" v="29" actId="1076"/>
          <ac:picMkLst>
            <pc:docMk/>
            <pc:sldMk cId="1154105016" sldId="504"/>
            <ac:picMk id="6" creationId="{DC96C3CD-30D5-4F86-A610-EAC42253D193}"/>
          </ac:picMkLst>
        </pc:picChg>
        <pc:picChg chg="add mod modCrop">
          <ac:chgData name="ALEXANDRE" userId="734048d45b8f99b5" providerId="LiveId" clId="{DB275A2E-2B35-41E4-B2B2-E41CA14E243A}" dt="2021-04-19T21:08:39.991" v="38" actId="164"/>
          <ac:picMkLst>
            <pc:docMk/>
            <pc:sldMk cId="1154105016" sldId="504"/>
            <ac:picMk id="7" creationId="{58EA2F6C-1DEF-4AA6-8F4A-EA332D46384A}"/>
          </ac:picMkLst>
        </pc:picChg>
        <pc:picChg chg="add mod modCrop">
          <ac:chgData name="ALEXANDRE" userId="734048d45b8f99b5" providerId="LiveId" clId="{DB275A2E-2B35-41E4-B2B2-E41CA14E243A}" dt="2021-04-19T21:08:39.991" v="38" actId="164"/>
          <ac:picMkLst>
            <pc:docMk/>
            <pc:sldMk cId="1154105016" sldId="504"/>
            <ac:picMk id="8" creationId="{9C8D2216-5D81-47BD-BEAB-85B3A76A115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hyperlink" Target="mailto:barretoabb@tec.mx"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TC2023– Alexandre B. Barreto, Ph.D.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hlinkClick r:id="rId4"/>
              </a:rPr>
              <a:t>barretoabb@tec.mx</a:t>
            </a:r>
            <a:r>
              <a:rPr lang="en-US" sz="1400" b="1" i="1" u="none" dirty="0">
                <a:solidFill>
                  <a:srgbClr val="002060"/>
                </a:solidFill>
                <a:latin typeface="Abadi" panose="020B0604020104020204" pitchFamily="34" charset="0"/>
              </a:rPr>
              <a:t> </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gI8LnMAhBv8?start=3&amp;feature=oembe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36579-650C-4720-8D25-923CA734A2D0}"/>
              </a:ext>
            </a:extLst>
          </p:cNvPr>
          <p:cNvSpPr>
            <a:spLocks noGrp="1"/>
          </p:cNvSpPr>
          <p:nvPr>
            <p:ph type="title"/>
          </p:nvPr>
        </p:nvSpPr>
        <p:spPr/>
        <p:txBody>
          <a:bodyPr/>
          <a:lstStyle/>
          <a:p>
            <a:r>
              <a:rPr lang="en-US" dirty="0"/>
              <a:t>Threat Model (Passive Attacks)</a:t>
            </a:r>
          </a:p>
        </p:txBody>
      </p:sp>
      <p:sp>
        <p:nvSpPr>
          <p:cNvPr id="3" name="Espaço Reservado para Conteúdo 2">
            <a:extLst>
              <a:ext uri="{FF2B5EF4-FFF2-40B4-BE49-F238E27FC236}">
                <a16:creationId xmlns:a16="http://schemas.microsoft.com/office/drawing/2014/main" id="{2E56E740-A0BD-43CE-A9EB-867E57E3A521}"/>
              </a:ext>
            </a:extLst>
          </p:cNvPr>
          <p:cNvSpPr>
            <a:spLocks noGrp="1"/>
          </p:cNvSpPr>
          <p:nvPr>
            <p:ph idx="1"/>
          </p:nvPr>
        </p:nvSpPr>
        <p:spPr/>
        <p:txBody>
          <a:bodyPr>
            <a:normAutofit/>
          </a:bodyPr>
          <a:lstStyle/>
          <a:p>
            <a:r>
              <a:rPr lang="en-US" sz="3200" b="1" u="sng" dirty="0"/>
              <a:t>Passive attacks</a:t>
            </a:r>
            <a:r>
              <a:rPr lang="en-US" sz="3200" dirty="0"/>
              <a:t> do not initiate communication with nodes in the network and do not interact with or modify network data. </a:t>
            </a:r>
          </a:p>
          <a:p>
            <a:r>
              <a:rPr lang="en-US" sz="3200" dirty="0"/>
              <a:t>Attackers typically use passive techniques for </a:t>
            </a:r>
            <a:r>
              <a:rPr lang="en-US" sz="3200" b="1" dirty="0"/>
              <a:t>information gathering </a:t>
            </a:r>
            <a:r>
              <a:rPr lang="en-US" sz="3200" dirty="0"/>
              <a:t>and </a:t>
            </a:r>
            <a:r>
              <a:rPr lang="en-US" sz="3200" b="1" dirty="0"/>
              <a:t>reconnaissance activity</a:t>
            </a:r>
            <a:r>
              <a:rPr lang="en-US" sz="3200" dirty="0"/>
              <a:t>. </a:t>
            </a:r>
          </a:p>
          <a:p>
            <a:r>
              <a:rPr lang="en-US" sz="3200" dirty="0"/>
              <a:t>Ex.:  an open port 27017 suggests a running MongoDB instance</a:t>
            </a:r>
          </a:p>
        </p:txBody>
      </p:sp>
    </p:spTree>
    <p:extLst>
      <p:ext uri="{BB962C8B-B14F-4D97-AF65-F5344CB8AC3E}">
        <p14:creationId xmlns:p14="http://schemas.microsoft.com/office/powerpoint/2010/main" val="2015533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36579-650C-4720-8D25-923CA734A2D0}"/>
              </a:ext>
            </a:extLst>
          </p:cNvPr>
          <p:cNvSpPr>
            <a:spLocks noGrp="1"/>
          </p:cNvSpPr>
          <p:nvPr>
            <p:ph type="title"/>
          </p:nvPr>
        </p:nvSpPr>
        <p:spPr/>
        <p:txBody>
          <a:bodyPr/>
          <a:lstStyle/>
          <a:p>
            <a:r>
              <a:rPr lang="en-US" dirty="0"/>
              <a:t>Threat Model (Active Attacks)</a:t>
            </a:r>
          </a:p>
        </p:txBody>
      </p:sp>
      <p:sp>
        <p:nvSpPr>
          <p:cNvPr id="3" name="Espaço Reservado para Conteúdo 2">
            <a:extLst>
              <a:ext uri="{FF2B5EF4-FFF2-40B4-BE49-F238E27FC236}">
                <a16:creationId xmlns:a16="http://schemas.microsoft.com/office/drawing/2014/main" id="{2E56E740-A0BD-43CE-A9EB-867E57E3A521}"/>
              </a:ext>
            </a:extLst>
          </p:cNvPr>
          <p:cNvSpPr>
            <a:spLocks noGrp="1"/>
          </p:cNvSpPr>
          <p:nvPr>
            <p:ph idx="1"/>
          </p:nvPr>
        </p:nvSpPr>
        <p:spPr/>
        <p:txBody>
          <a:bodyPr>
            <a:normAutofit fontScale="92500" lnSpcReduction="10000"/>
          </a:bodyPr>
          <a:lstStyle/>
          <a:p>
            <a:pPr algn="just"/>
            <a:r>
              <a:rPr lang="en-US" sz="3200" b="1" u="sng" dirty="0"/>
              <a:t>Network Breaches</a:t>
            </a:r>
            <a:r>
              <a:rPr lang="en-US" sz="3200" b="1" dirty="0"/>
              <a:t> </a:t>
            </a:r>
            <a:r>
              <a:rPr lang="en-US" sz="3200" dirty="0"/>
              <a:t>are perhaps the most prolific network attacks. </a:t>
            </a:r>
          </a:p>
          <a:p>
            <a:pPr algn="just"/>
            <a:r>
              <a:rPr lang="en-US" sz="3200" dirty="0"/>
              <a:t>The term “breach” can refer to either a hole in the internal network’s perimeter or the act of an attacker exploiting such a hole to gain unauthorized access to private systems.</a:t>
            </a:r>
          </a:p>
          <a:p>
            <a:pPr algn="just"/>
            <a:r>
              <a:rPr lang="en-US" sz="3200" dirty="0">
                <a:solidFill>
                  <a:srgbClr val="FF0000"/>
                </a:solidFill>
              </a:rPr>
              <a:t>Data breaches by insiders also pose a significant network threat. </a:t>
            </a:r>
          </a:p>
          <a:p>
            <a:pPr algn="just"/>
            <a:r>
              <a:rPr lang="en-US" sz="3200" dirty="0"/>
              <a:t>Insider threat detection aims to detect when legitimate human actors within a system compromise that system (e.g., a corrupt employee trying to sell business secrets to competitors).</a:t>
            </a:r>
          </a:p>
        </p:txBody>
      </p:sp>
    </p:spTree>
    <p:extLst>
      <p:ext uri="{BB962C8B-B14F-4D97-AF65-F5344CB8AC3E}">
        <p14:creationId xmlns:p14="http://schemas.microsoft.com/office/powerpoint/2010/main" val="132659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36579-650C-4720-8D25-923CA734A2D0}"/>
              </a:ext>
            </a:extLst>
          </p:cNvPr>
          <p:cNvSpPr>
            <a:spLocks noGrp="1"/>
          </p:cNvSpPr>
          <p:nvPr>
            <p:ph type="title"/>
          </p:nvPr>
        </p:nvSpPr>
        <p:spPr/>
        <p:txBody>
          <a:bodyPr/>
          <a:lstStyle/>
          <a:p>
            <a:r>
              <a:rPr lang="en-US" dirty="0"/>
              <a:t>Threat Model (Active Attacks)</a:t>
            </a:r>
          </a:p>
        </p:txBody>
      </p:sp>
      <p:sp>
        <p:nvSpPr>
          <p:cNvPr id="3" name="Espaço Reservado para Conteúdo 2">
            <a:extLst>
              <a:ext uri="{FF2B5EF4-FFF2-40B4-BE49-F238E27FC236}">
                <a16:creationId xmlns:a16="http://schemas.microsoft.com/office/drawing/2014/main" id="{2E56E740-A0BD-43CE-A9EB-867E57E3A521}"/>
              </a:ext>
            </a:extLst>
          </p:cNvPr>
          <p:cNvSpPr>
            <a:spLocks noGrp="1"/>
          </p:cNvSpPr>
          <p:nvPr>
            <p:ph idx="1"/>
          </p:nvPr>
        </p:nvSpPr>
        <p:spPr/>
        <p:txBody>
          <a:bodyPr>
            <a:normAutofit/>
          </a:bodyPr>
          <a:lstStyle/>
          <a:p>
            <a:pPr algn="just"/>
            <a:r>
              <a:rPr lang="en-US" sz="3600" b="1" u="sng" dirty="0"/>
              <a:t>Spoofing</a:t>
            </a:r>
            <a:r>
              <a:rPr lang="en-US" sz="3600" dirty="0"/>
              <a:t>: Attackers use spoofing (i.e., sending falsified data) as a mechanism for installing their presence in the middle of a trusted communications channel between two entities. </a:t>
            </a:r>
          </a:p>
          <a:p>
            <a:pPr algn="just"/>
            <a:r>
              <a:rPr lang="en-US" sz="3600" dirty="0"/>
              <a:t>DNS spoofing and ARP spoofing (</a:t>
            </a:r>
            <a:r>
              <a:rPr lang="en-US" sz="3600" i="1" dirty="0"/>
              <a:t>cache poisoning</a:t>
            </a:r>
            <a:r>
              <a:rPr lang="en-US" sz="3600" dirty="0"/>
              <a:t>)</a:t>
            </a:r>
          </a:p>
        </p:txBody>
      </p:sp>
    </p:spTree>
    <p:extLst>
      <p:ext uri="{BB962C8B-B14F-4D97-AF65-F5344CB8AC3E}">
        <p14:creationId xmlns:p14="http://schemas.microsoft.com/office/powerpoint/2010/main" val="3985543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36579-650C-4720-8D25-923CA734A2D0}"/>
              </a:ext>
            </a:extLst>
          </p:cNvPr>
          <p:cNvSpPr>
            <a:spLocks noGrp="1"/>
          </p:cNvSpPr>
          <p:nvPr>
            <p:ph type="title"/>
          </p:nvPr>
        </p:nvSpPr>
        <p:spPr/>
        <p:txBody>
          <a:bodyPr/>
          <a:lstStyle/>
          <a:p>
            <a:r>
              <a:rPr lang="en-US" dirty="0"/>
              <a:t>Threat Model (Active Attacks)</a:t>
            </a:r>
          </a:p>
        </p:txBody>
      </p:sp>
      <p:sp>
        <p:nvSpPr>
          <p:cNvPr id="3" name="Espaço Reservado para Conteúdo 2">
            <a:extLst>
              <a:ext uri="{FF2B5EF4-FFF2-40B4-BE49-F238E27FC236}">
                <a16:creationId xmlns:a16="http://schemas.microsoft.com/office/drawing/2014/main" id="{2E56E740-A0BD-43CE-A9EB-867E57E3A521}"/>
              </a:ext>
            </a:extLst>
          </p:cNvPr>
          <p:cNvSpPr>
            <a:spLocks noGrp="1"/>
          </p:cNvSpPr>
          <p:nvPr>
            <p:ph idx="1"/>
          </p:nvPr>
        </p:nvSpPr>
        <p:spPr/>
        <p:txBody>
          <a:bodyPr>
            <a:normAutofit/>
          </a:bodyPr>
          <a:lstStyle/>
          <a:p>
            <a:pPr algn="just"/>
            <a:r>
              <a:rPr lang="en-US" sz="3600" b="1" u="sng" dirty="0"/>
              <a:t>Pivoting</a:t>
            </a:r>
            <a:r>
              <a:rPr lang="en-US" sz="3600" dirty="0"/>
              <a:t>: is the technique of moving between servers in a network after an attacker has gained access to an entry point.</a:t>
            </a:r>
          </a:p>
          <a:p>
            <a:pPr algn="just"/>
            <a:r>
              <a:rPr lang="en-US" sz="3600" dirty="0"/>
              <a:t>Many high-profile data breaches have involved attackers pivoting through the network after gaining access to a low-value host.</a:t>
            </a:r>
          </a:p>
        </p:txBody>
      </p:sp>
    </p:spTree>
    <p:extLst>
      <p:ext uri="{BB962C8B-B14F-4D97-AF65-F5344CB8AC3E}">
        <p14:creationId xmlns:p14="http://schemas.microsoft.com/office/powerpoint/2010/main" val="121163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36579-650C-4720-8D25-923CA734A2D0}"/>
              </a:ext>
            </a:extLst>
          </p:cNvPr>
          <p:cNvSpPr>
            <a:spLocks noGrp="1"/>
          </p:cNvSpPr>
          <p:nvPr>
            <p:ph type="title"/>
          </p:nvPr>
        </p:nvSpPr>
        <p:spPr>
          <a:xfrm>
            <a:off x="838200" y="365125"/>
            <a:ext cx="10515600" cy="866267"/>
          </a:xfrm>
        </p:spPr>
        <p:txBody>
          <a:bodyPr/>
          <a:lstStyle/>
          <a:p>
            <a:r>
              <a:rPr lang="en-US" dirty="0"/>
              <a:t>Threat Model (Active Attacks)</a:t>
            </a:r>
          </a:p>
        </p:txBody>
      </p:sp>
      <p:sp>
        <p:nvSpPr>
          <p:cNvPr id="3" name="Espaço Reservado para Conteúdo 2">
            <a:extLst>
              <a:ext uri="{FF2B5EF4-FFF2-40B4-BE49-F238E27FC236}">
                <a16:creationId xmlns:a16="http://schemas.microsoft.com/office/drawing/2014/main" id="{2E56E740-A0BD-43CE-A9EB-867E57E3A521}"/>
              </a:ext>
            </a:extLst>
          </p:cNvPr>
          <p:cNvSpPr>
            <a:spLocks noGrp="1"/>
          </p:cNvSpPr>
          <p:nvPr>
            <p:ph idx="1"/>
          </p:nvPr>
        </p:nvSpPr>
        <p:spPr>
          <a:xfrm>
            <a:off x="838200" y="1316736"/>
            <a:ext cx="10515600" cy="4425696"/>
          </a:xfrm>
        </p:spPr>
        <p:txBody>
          <a:bodyPr>
            <a:normAutofit fontScale="92500" lnSpcReduction="10000"/>
          </a:bodyPr>
          <a:lstStyle/>
          <a:p>
            <a:pPr algn="just"/>
            <a:r>
              <a:rPr lang="en-US" sz="3600" b="1" dirty="0"/>
              <a:t>Denial-of-service (DoS) attacks </a:t>
            </a:r>
            <a:r>
              <a:rPr lang="en-US" sz="3600" dirty="0"/>
              <a:t>target the general availability of a system, disrupting access to it by intended users. </a:t>
            </a:r>
          </a:p>
          <a:p>
            <a:pPr algn="just"/>
            <a:r>
              <a:rPr lang="en-US" sz="3600" dirty="0"/>
              <a:t>There are many flavors of DoS attacks, include </a:t>
            </a:r>
            <a:r>
              <a:rPr lang="en-US" sz="3600" dirty="0" err="1"/>
              <a:t>ing</a:t>
            </a:r>
            <a:r>
              <a:rPr lang="en-US" sz="3600" dirty="0"/>
              <a:t> the distributed DoS (DDoS) attack, which refers to the use of multiple IP addresses that might span a large range of geolocations to attack a service.</a:t>
            </a:r>
          </a:p>
          <a:p>
            <a:pPr algn="just"/>
            <a:r>
              <a:rPr lang="en-US" sz="3600" b="1" dirty="0"/>
              <a:t>SYN flooding </a:t>
            </a:r>
            <a:r>
              <a:rPr lang="en-US" sz="3600" dirty="0"/>
              <a:t>is a method of DoS that misuses the TCP handshake mechanism and exploits carelessly implemented endpoints. </a:t>
            </a:r>
          </a:p>
        </p:txBody>
      </p:sp>
    </p:spTree>
    <p:extLst>
      <p:ext uri="{BB962C8B-B14F-4D97-AF65-F5344CB8AC3E}">
        <p14:creationId xmlns:p14="http://schemas.microsoft.com/office/powerpoint/2010/main" val="3010481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36579-650C-4720-8D25-923CA734A2D0}"/>
              </a:ext>
            </a:extLst>
          </p:cNvPr>
          <p:cNvSpPr>
            <a:spLocks noGrp="1"/>
          </p:cNvSpPr>
          <p:nvPr>
            <p:ph type="title"/>
          </p:nvPr>
        </p:nvSpPr>
        <p:spPr>
          <a:xfrm>
            <a:off x="838200" y="365125"/>
            <a:ext cx="10515600" cy="866267"/>
          </a:xfrm>
        </p:spPr>
        <p:txBody>
          <a:bodyPr/>
          <a:lstStyle/>
          <a:p>
            <a:r>
              <a:rPr lang="en-US" dirty="0"/>
              <a:t>Threat Model (Active Attacks)</a:t>
            </a:r>
          </a:p>
        </p:txBody>
      </p:sp>
      <p:sp>
        <p:nvSpPr>
          <p:cNvPr id="3" name="Espaço Reservado para Conteúdo 2">
            <a:extLst>
              <a:ext uri="{FF2B5EF4-FFF2-40B4-BE49-F238E27FC236}">
                <a16:creationId xmlns:a16="http://schemas.microsoft.com/office/drawing/2014/main" id="{2E56E740-A0BD-43CE-A9EB-867E57E3A521}"/>
              </a:ext>
            </a:extLst>
          </p:cNvPr>
          <p:cNvSpPr>
            <a:spLocks noGrp="1"/>
          </p:cNvSpPr>
          <p:nvPr>
            <p:ph idx="1"/>
          </p:nvPr>
        </p:nvSpPr>
        <p:spPr>
          <a:xfrm>
            <a:off x="838200" y="1316736"/>
            <a:ext cx="10515600" cy="4425696"/>
          </a:xfrm>
        </p:spPr>
        <p:txBody>
          <a:bodyPr>
            <a:normAutofit/>
          </a:bodyPr>
          <a:lstStyle/>
          <a:p>
            <a:pPr algn="just"/>
            <a:r>
              <a:rPr lang="en-US" sz="3600" dirty="0"/>
              <a:t>A </a:t>
            </a:r>
            <a:r>
              <a:rPr lang="en-US" sz="3600" b="1" u="sng" dirty="0"/>
              <a:t>botnet</a:t>
            </a:r>
            <a:r>
              <a:rPr lang="en-US" sz="3600" dirty="0"/>
              <a:t> is a network of compromised privately owned computers that are infected (without the owners’ knowledge) with malicious software and used for remote access.</a:t>
            </a:r>
          </a:p>
          <a:p>
            <a:pPr algn="just"/>
            <a:r>
              <a:rPr lang="en-US" sz="3600" dirty="0"/>
              <a:t>Zombies that are part of a network might not be considered active network attackers but can have equally damaging consequences when the botnet is activated. </a:t>
            </a:r>
          </a:p>
        </p:txBody>
      </p:sp>
    </p:spTree>
    <p:extLst>
      <p:ext uri="{BB962C8B-B14F-4D97-AF65-F5344CB8AC3E}">
        <p14:creationId xmlns:p14="http://schemas.microsoft.com/office/powerpoint/2010/main" val="1792230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36579-650C-4720-8D25-923CA734A2D0}"/>
              </a:ext>
            </a:extLst>
          </p:cNvPr>
          <p:cNvSpPr>
            <a:spLocks noGrp="1"/>
          </p:cNvSpPr>
          <p:nvPr>
            <p:ph type="title"/>
          </p:nvPr>
        </p:nvSpPr>
        <p:spPr>
          <a:xfrm>
            <a:off x="838200" y="365125"/>
            <a:ext cx="10515600" cy="866267"/>
          </a:xfrm>
        </p:spPr>
        <p:txBody>
          <a:bodyPr/>
          <a:lstStyle/>
          <a:p>
            <a:r>
              <a:rPr lang="en-US" dirty="0"/>
              <a:t>Threat Model (Active Attacks)</a:t>
            </a:r>
          </a:p>
        </p:txBody>
      </p:sp>
      <p:sp>
        <p:nvSpPr>
          <p:cNvPr id="5" name="Espaço Reservado para Conteúdo 4">
            <a:extLst>
              <a:ext uri="{FF2B5EF4-FFF2-40B4-BE49-F238E27FC236}">
                <a16:creationId xmlns:a16="http://schemas.microsoft.com/office/drawing/2014/main" id="{BC6652E3-F9DA-4B85-8EA3-49995DEA1664}"/>
              </a:ext>
            </a:extLst>
          </p:cNvPr>
          <p:cNvSpPr>
            <a:spLocks noGrp="1"/>
          </p:cNvSpPr>
          <p:nvPr>
            <p:ph idx="1"/>
          </p:nvPr>
        </p:nvSpPr>
        <p:spPr/>
        <p:txBody>
          <a:bodyPr/>
          <a:lstStyle/>
          <a:p>
            <a:endParaRPr lang="en-US" dirty="0"/>
          </a:p>
        </p:txBody>
      </p:sp>
      <p:pic>
        <p:nvPicPr>
          <p:cNvPr id="5124" name="Picture 4" descr="Botnets: Dawn of the connected dead | Emsisoft | Security Blog">
            <a:extLst>
              <a:ext uri="{FF2B5EF4-FFF2-40B4-BE49-F238E27FC236}">
                <a16:creationId xmlns:a16="http://schemas.microsoft.com/office/drawing/2014/main" id="{A89B28D0-71A2-4985-940F-87B8EB44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344"/>
            <a:ext cx="12192000" cy="574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532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36579-650C-4720-8D25-923CA734A2D0}"/>
              </a:ext>
            </a:extLst>
          </p:cNvPr>
          <p:cNvSpPr>
            <a:spLocks noGrp="1"/>
          </p:cNvSpPr>
          <p:nvPr>
            <p:ph type="title"/>
          </p:nvPr>
        </p:nvSpPr>
        <p:spPr>
          <a:xfrm>
            <a:off x="838200" y="365125"/>
            <a:ext cx="10515600" cy="866267"/>
          </a:xfrm>
        </p:spPr>
        <p:txBody>
          <a:bodyPr/>
          <a:lstStyle/>
          <a:p>
            <a:r>
              <a:rPr lang="en-US" dirty="0"/>
              <a:t>Threat Model (Active Attacks)</a:t>
            </a:r>
          </a:p>
        </p:txBody>
      </p:sp>
      <p:sp>
        <p:nvSpPr>
          <p:cNvPr id="5" name="Espaço Reservado para Conteúdo 4">
            <a:extLst>
              <a:ext uri="{FF2B5EF4-FFF2-40B4-BE49-F238E27FC236}">
                <a16:creationId xmlns:a16="http://schemas.microsoft.com/office/drawing/2014/main" id="{BC6652E3-F9DA-4B85-8EA3-49995DEA1664}"/>
              </a:ext>
            </a:extLst>
          </p:cNvPr>
          <p:cNvSpPr>
            <a:spLocks noGrp="1"/>
          </p:cNvSpPr>
          <p:nvPr>
            <p:ph idx="1"/>
          </p:nvPr>
        </p:nvSpPr>
        <p:spPr/>
        <p:txBody>
          <a:bodyPr/>
          <a:lstStyle/>
          <a:p>
            <a:endParaRPr lang="en-US"/>
          </a:p>
        </p:txBody>
      </p:sp>
      <p:pic>
        <p:nvPicPr>
          <p:cNvPr id="5122" name="Picture 2" descr="What is botnet?">
            <a:extLst>
              <a:ext uri="{FF2B5EF4-FFF2-40B4-BE49-F238E27FC236}">
                <a16:creationId xmlns:a16="http://schemas.microsoft.com/office/drawing/2014/main" id="{847F3D3B-C343-4BC0-A355-86996CB5C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58" y="97535"/>
            <a:ext cx="12325458" cy="590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106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60" y="5279511"/>
            <a:ext cx="9681882" cy="950602"/>
          </a:xfrm>
        </p:spPr>
        <p:txBody>
          <a:bodyPr vert="horz" lIns="91440" tIns="45720" rIns="91440" bIns="45720" rtlCol="0" anchor="b">
            <a:normAutofit/>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Capture Data</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740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0DEC2-FF52-48E3-9876-E7853531E1DC}"/>
              </a:ext>
            </a:extLst>
          </p:cNvPr>
          <p:cNvSpPr>
            <a:spLocks noGrp="1"/>
          </p:cNvSpPr>
          <p:nvPr>
            <p:ph type="title"/>
          </p:nvPr>
        </p:nvSpPr>
        <p:spPr>
          <a:xfrm>
            <a:off x="545592" y="145669"/>
            <a:ext cx="10515600" cy="829691"/>
          </a:xfrm>
        </p:spPr>
        <p:txBody>
          <a:bodyPr>
            <a:normAutofit/>
          </a:bodyPr>
          <a:lstStyle/>
          <a:p>
            <a:r>
              <a:rPr lang="en-US" sz="4800" dirty="0"/>
              <a:t>Machine Learning and Network Security</a:t>
            </a:r>
          </a:p>
        </p:txBody>
      </p:sp>
      <p:sp>
        <p:nvSpPr>
          <p:cNvPr id="3" name="Espaço Reservado para Conteúdo 2">
            <a:extLst>
              <a:ext uri="{FF2B5EF4-FFF2-40B4-BE49-F238E27FC236}">
                <a16:creationId xmlns:a16="http://schemas.microsoft.com/office/drawing/2014/main" id="{46307870-D20A-4E2A-A6D9-EE1704BA2248}"/>
              </a:ext>
            </a:extLst>
          </p:cNvPr>
          <p:cNvSpPr>
            <a:spLocks noGrp="1"/>
          </p:cNvSpPr>
          <p:nvPr>
            <p:ph idx="1"/>
          </p:nvPr>
        </p:nvSpPr>
        <p:spPr>
          <a:xfrm>
            <a:off x="545591" y="1152901"/>
            <a:ext cx="10876979" cy="3625606"/>
          </a:xfrm>
        </p:spPr>
        <p:txBody>
          <a:bodyPr>
            <a:normAutofit lnSpcReduction="10000"/>
          </a:bodyPr>
          <a:lstStyle/>
          <a:p>
            <a:pPr algn="just"/>
            <a:r>
              <a:rPr lang="en-US" sz="3600" b="1" u="sng" dirty="0"/>
              <a:t>Pattern mining</a:t>
            </a:r>
            <a:r>
              <a:rPr lang="en-US" sz="3600" dirty="0"/>
              <a:t> is one of the primary strengths of machine learning, and there are many inherent patterns to be discovered in network traffic data.</a:t>
            </a:r>
          </a:p>
          <a:p>
            <a:pPr algn="just"/>
            <a:r>
              <a:rPr lang="en-US" sz="3600" dirty="0"/>
              <a:t>At first glance, the data in network packet captures might seem sporadic and random, but </a:t>
            </a:r>
            <a:r>
              <a:rPr lang="en-US" sz="3600" b="1" dirty="0"/>
              <a:t>most communication streams follow a strict network protocol</a:t>
            </a:r>
            <a:r>
              <a:rPr lang="en-US" sz="3600" dirty="0"/>
              <a:t>. </a:t>
            </a:r>
          </a:p>
        </p:txBody>
      </p:sp>
      <p:pic>
        <p:nvPicPr>
          <p:cNvPr id="5" name="Imagem 4">
            <a:extLst>
              <a:ext uri="{FF2B5EF4-FFF2-40B4-BE49-F238E27FC236}">
                <a16:creationId xmlns:a16="http://schemas.microsoft.com/office/drawing/2014/main" id="{3020CEC0-7901-4D91-A7E7-E61285A68FA8}"/>
              </a:ext>
            </a:extLst>
          </p:cNvPr>
          <p:cNvPicPr>
            <a:picLocks noChangeAspect="1"/>
          </p:cNvPicPr>
          <p:nvPr/>
        </p:nvPicPr>
        <p:blipFill>
          <a:blip r:embed="rId2"/>
          <a:stretch>
            <a:fillRect/>
          </a:stretch>
        </p:blipFill>
        <p:spPr>
          <a:xfrm>
            <a:off x="769429" y="4432173"/>
            <a:ext cx="10067925" cy="1047750"/>
          </a:xfrm>
          <a:prstGeom prst="rect">
            <a:avLst/>
          </a:prstGeom>
        </p:spPr>
      </p:pic>
      <p:sp>
        <p:nvSpPr>
          <p:cNvPr id="6" name="CaixaDeTexto 5">
            <a:extLst>
              <a:ext uri="{FF2B5EF4-FFF2-40B4-BE49-F238E27FC236}">
                <a16:creationId xmlns:a16="http://schemas.microsoft.com/office/drawing/2014/main" id="{0398AE95-DCD4-4AB3-B0D8-95B91D462F09}"/>
              </a:ext>
            </a:extLst>
          </p:cNvPr>
          <p:cNvSpPr txBox="1"/>
          <p:nvPr/>
        </p:nvSpPr>
        <p:spPr>
          <a:xfrm>
            <a:off x="3925824" y="5453746"/>
            <a:ext cx="3450881" cy="461665"/>
          </a:xfrm>
          <a:prstGeom prst="rect">
            <a:avLst/>
          </a:prstGeom>
          <a:noFill/>
        </p:spPr>
        <p:txBody>
          <a:bodyPr wrap="none" rtlCol="0">
            <a:spAutoFit/>
          </a:bodyPr>
          <a:lstStyle/>
          <a:p>
            <a:r>
              <a:rPr lang="en-US" sz="2400" i="1" dirty="0"/>
              <a:t>TCP three-Way handshake</a:t>
            </a:r>
          </a:p>
        </p:txBody>
      </p:sp>
    </p:spTree>
    <p:extLst>
      <p:ext uri="{BB962C8B-B14F-4D97-AF65-F5344CB8AC3E}">
        <p14:creationId xmlns:p14="http://schemas.microsoft.com/office/powerpoint/2010/main" val="4105470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4B927-C18F-41B2-BFC6-0E2D317B4D67}"/>
              </a:ext>
            </a:extLst>
          </p:cNvPr>
          <p:cNvSpPr>
            <a:spLocks noGrp="1"/>
          </p:cNvSpPr>
          <p:nvPr>
            <p:ph type="title"/>
          </p:nvPr>
        </p:nvSpPr>
        <p:spPr>
          <a:xfrm>
            <a:off x="1150240" y="743987"/>
            <a:ext cx="10515600" cy="1325563"/>
          </a:xfrm>
        </p:spPr>
        <p:txBody>
          <a:bodyPr>
            <a:normAutofit/>
          </a:bodyPr>
          <a:lstStyle/>
          <a:p>
            <a:r>
              <a:rPr lang="en-US" sz="5400" dirty="0"/>
              <a:t>Unit Goal</a:t>
            </a:r>
          </a:p>
        </p:txBody>
      </p:sp>
      <p:sp>
        <p:nvSpPr>
          <p:cNvPr id="3" name="Espaço Reservado para Conteúdo 2">
            <a:extLst>
              <a:ext uri="{FF2B5EF4-FFF2-40B4-BE49-F238E27FC236}">
                <a16:creationId xmlns:a16="http://schemas.microsoft.com/office/drawing/2014/main" id="{2128DAD6-5318-41C8-95FF-5338F94D0984}"/>
              </a:ext>
            </a:extLst>
          </p:cNvPr>
          <p:cNvSpPr>
            <a:spLocks noGrp="1"/>
          </p:cNvSpPr>
          <p:nvPr>
            <p:ph idx="1"/>
          </p:nvPr>
        </p:nvSpPr>
        <p:spPr>
          <a:xfrm>
            <a:off x="857248" y="2069550"/>
            <a:ext cx="4945762" cy="2829951"/>
          </a:xfrm>
        </p:spPr>
        <p:txBody>
          <a:bodyPr>
            <a:normAutofit/>
          </a:bodyPr>
          <a:lstStyle/>
          <a:p>
            <a:r>
              <a:rPr lang="en-US" sz="3600" dirty="0"/>
              <a:t>Understanding the techniques for classifying network traffic. </a:t>
            </a:r>
          </a:p>
        </p:txBody>
      </p:sp>
      <p:pic>
        <p:nvPicPr>
          <p:cNvPr id="1026" name="Picture 2" descr="goals-2 | Discover Magazine -">
            <a:extLst>
              <a:ext uri="{FF2B5EF4-FFF2-40B4-BE49-F238E27FC236}">
                <a16:creationId xmlns:a16="http://schemas.microsoft.com/office/drawing/2014/main" id="{E2629FB8-DD26-4665-B97D-D08FC88D8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27906"/>
            <a:ext cx="52768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976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0DEC2-FF52-48E3-9876-E7853531E1DC}"/>
              </a:ext>
            </a:extLst>
          </p:cNvPr>
          <p:cNvSpPr>
            <a:spLocks noGrp="1"/>
          </p:cNvSpPr>
          <p:nvPr>
            <p:ph type="title"/>
          </p:nvPr>
        </p:nvSpPr>
        <p:spPr>
          <a:xfrm>
            <a:off x="545592" y="145669"/>
            <a:ext cx="10515600" cy="829691"/>
          </a:xfrm>
        </p:spPr>
        <p:txBody>
          <a:bodyPr>
            <a:normAutofit/>
          </a:bodyPr>
          <a:lstStyle/>
          <a:p>
            <a:r>
              <a:rPr lang="en-US" sz="4800" dirty="0"/>
              <a:t>Machine Learning and Network Security</a:t>
            </a:r>
          </a:p>
        </p:txBody>
      </p:sp>
      <p:sp>
        <p:nvSpPr>
          <p:cNvPr id="3" name="Espaço Reservado para Conteúdo 2">
            <a:extLst>
              <a:ext uri="{FF2B5EF4-FFF2-40B4-BE49-F238E27FC236}">
                <a16:creationId xmlns:a16="http://schemas.microsoft.com/office/drawing/2014/main" id="{46307870-D20A-4E2A-A6D9-EE1704BA2248}"/>
              </a:ext>
            </a:extLst>
          </p:cNvPr>
          <p:cNvSpPr>
            <a:spLocks noGrp="1"/>
          </p:cNvSpPr>
          <p:nvPr>
            <p:ph idx="1"/>
          </p:nvPr>
        </p:nvSpPr>
        <p:spPr>
          <a:xfrm>
            <a:off x="545591" y="1152901"/>
            <a:ext cx="10876979" cy="3625606"/>
          </a:xfrm>
        </p:spPr>
        <p:txBody>
          <a:bodyPr>
            <a:normAutofit lnSpcReduction="10000"/>
          </a:bodyPr>
          <a:lstStyle/>
          <a:p>
            <a:pPr algn="just"/>
            <a:r>
              <a:rPr lang="en-US" sz="3600" b="1" u="sng" dirty="0"/>
              <a:t>Pattern mining</a:t>
            </a:r>
            <a:r>
              <a:rPr lang="en-US" sz="3600" dirty="0"/>
              <a:t> is one of the primary strengths of machine learning, and there are many inherent patterns to be discovered in network traffic data.</a:t>
            </a:r>
          </a:p>
          <a:p>
            <a:pPr algn="just"/>
            <a:r>
              <a:rPr lang="en-US" sz="3600" dirty="0"/>
              <a:t>At first glance, the data in network packet captures might seem sporadic and random, but </a:t>
            </a:r>
            <a:r>
              <a:rPr lang="en-US" sz="3600" b="1" dirty="0"/>
              <a:t>most communication streams follow a strict network protocol</a:t>
            </a:r>
            <a:r>
              <a:rPr lang="en-US" sz="3600" dirty="0"/>
              <a:t>. </a:t>
            </a:r>
          </a:p>
        </p:txBody>
      </p:sp>
      <p:pic>
        <p:nvPicPr>
          <p:cNvPr id="5" name="Imagem 4">
            <a:extLst>
              <a:ext uri="{FF2B5EF4-FFF2-40B4-BE49-F238E27FC236}">
                <a16:creationId xmlns:a16="http://schemas.microsoft.com/office/drawing/2014/main" id="{3020CEC0-7901-4D91-A7E7-E61285A68FA8}"/>
              </a:ext>
            </a:extLst>
          </p:cNvPr>
          <p:cNvPicPr>
            <a:picLocks noChangeAspect="1"/>
          </p:cNvPicPr>
          <p:nvPr/>
        </p:nvPicPr>
        <p:blipFill>
          <a:blip r:embed="rId2"/>
          <a:stretch>
            <a:fillRect/>
          </a:stretch>
        </p:blipFill>
        <p:spPr>
          <a:xfrm>
            <a:off x="769429" y="4432173"/>
            <a:ext cx="10067925" cy="1047750"/>
          </a:xfrm>
          <a:prstGeom prst="rect">
            <a:avLst/>
          </a:prstGeom>
        </p:spPr>
      </p:pic>
      <p:sp>
        <p:nvSpPr>
          <p:cNvPr id="6" name="CaixaDeTexto 5">
            <a:extLst>
              <a:ext uri="{FF2B5EF4-FFF2-40B4-BE49-F238E27FC236}">
                <a16:creationId xmlns:a16="http://schemas.microsoft.com/office/drawing/2014/main" id="{0398AE95-DCD4-4AB3-B0D8-95B91D462F09}"/>
              </a:ext>
            </a:extLst>
          </p:cNvPr>
          <p:cNvSpPr txBox="1"/>
          <p:nvPr/>
        </p:nvSpPr>
        <p:spPr>
          <a:xfrm>
            <a:off x="3925824" y="5453746"/>
            <a:ext cx="3450881" cy="461665"/>
          </a:xfrm>
          <a:prstGeom prst="rect">
            <a:avLst/>
          </a:prstGeom>
          <a:noFill/>
        </p:spPr>
        <p:txBody>
          <a:bodyPr wrap="none" rtlCol="0">
            <a:spAutoFit/>
          </a:bodyPr>
          <a:lstStyle/>
          <a:p>
            <a:r>
              <a:rPr lang="en-US" sz="2400" i="1" dirty="0"/>
              <a:t>TCP three-Way handshake</a:t>
            </a:r>
          </a:p>
        </p:txBody>
      </p:sp>
    </p:spTree>
    <p:extLst>
      <p:ext uri="{BB962C8B-B14F-4D97-AF65-F5344CB8AC3E}">
        <p14:creationId xmlns:p14="http://schemas.microsoft.com/office/powerpoint/2010/main" val="1010348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0DEC2-FF52-48E3-9876-E7853531E1DC}"/>
              </a:ext>
            </a:extLst>
          </p:cNvPr>
          <p:cNvSpPr>
            <a:spLocks noGrp="1"/>
          </p:cNvSpPr>
          <p:nvPr>
            <p:ph type="title"/>
          </p:nvPr>
        </p:nvSpPr>
        <p:spPr>
          <a:xfrm>
            <a:off x="545592" y="145669"/>
            <a:ext cx="10515600" cy="829691"/>
          </a:xfrm>
        </p:spPr>
        <p:txBody>
          <a:bodyPr>
            <a:normAutofit/>
          </a:bodyPr>
          <a:lstStyle/>
          <a:p>
            <a:r>
              <a:rPr lang="en-US" sz="4800" dirty="0"/>
              <a:t>Capture Data</a:t>
            </a:r>
          </a:p>
        </p:txBody>
      </p:sp>
      <p:sp>
        <p:nvSpPr>
          <p:cNvPr id="3" name="Espaço Reservado para Conteúdo 2">
            <a:extLst>
              <a:ext uri="{FF2B5EF4-FFF2-40B4-BE49-F238E27FC236}">
                <a16:creationId xmlns:a16="http://schemas.microsoft.com/office/drawing/2014/main" id="{46307870-D20A-4E2A-A6D9-EE1704BA2248}"/>
              </a:ext>
            </a:extLst>
          </p:cNvPr>
          <p:cNvSpPr>
            <a:spLocks noGrp="1"/>
          </p:cNvSpPr>
          <p:nvPr>
            <p:ph idx="1"/>
          </p:nvPr>
        </p:nvSpPr>
        <p:spPr>
          <a:xfrm>
            <a:off x="350519" y="1190874"/>
            <a:ext cx="4587241" cy="3625606"/>
          </a:xfrm>
        </p:spPr>
        <p:txBody>
          <a:bodyPr>
            <a:normAutofit fontScale="92500" lnSpcReduction="10000"/>
          </a:bodyPr>
          <a:lstStyle/>
          <a:p>
            <a:pPr algn="just"/>
            <a:r>
              <a:rPr lang="en-US" sz="3600" dirty="0" err="1"/>
              <a:t>Tcpdump</a:t>
            </a:r>
            <a:r>
              <a:rPr lang="en-US" sz="3600" dirty="0"/>
              <a:t> is a command-line packet analyzer that is ubiquitous in modern Unix-like operating systems. </a:t>
            </a:r>
          </a:p>
          <a:p>
            <a:pPr algn="just"/>
            <a:r>
              <a:rPr lang="en-US" sz="3600" dirty="0"/>
              <a:t>Captures are made in the </a:t>
            </a:r>
            <a:r>
              <a:rPr lang="en-US" sz="3600" dirty="0" err="1"/>
              <a:t>libpcap</a:t>
            </a:r>
            <a:r>
              <a:rPr lang="en-US" sz="3600" dirty="0"/>
              <a:t> file format (.</a:t>
            </a:r>
            <a:r>
              <a:rPr lang="en-US" sz="3600" dirty="0" err="1"/>
              <a:t>pcap</a:t>
            </a:r>
            <a:r>
              <a:rPr lang="en-US" sz="3600" dirty="0"/>
              <a:t>).</a:t>
            </a:r>
          </a:p>
        </p:txBody>
      </p:sp>
      <p:pic>
        <p:nvPicPr>
          <p:cNvPr id="7" name="Imagem 6">
            <a:extLst>
              <a:ext uri="{FF2B5EF4-FFF2-40B4-BE49-F238E27FC236}">
                <a16:creationId xmlns:a16="http://schemas.microsoft.com/office/drawing/2014/main" id="{B644A70C-593C-4D6C-9BCC-C4977BDCDF8C}"/>
              </a:ext>
            </a:extLst>
          </p:cNvPr>
          <p:cNvPicPr>
            <a:picLocks noChangeAspect="1"/>
          </p:cNvPicPr>
          <p:nvPr/>
        </p:nvPicPr>
        <p:blipFill>
          <a:blip r:embed="rId2"/>
          <a:stretch>
            <a:fillRect/>
          </a:stretch>
        </p:blipFill>
        <p:spPr>
          <a:xfrm>
            <a:off x="5248275" y="145669"/>
            <a:ext cx="6943725" cy="4886325"/>
          </a:xfrm>
          <a:prstGeom prst="rect">
            <a:avLst/>
          </a:prstGeom>
        </p:spPr>
      </p:pic>
      <p:sp>
        <p:nvSpPr>
          <p:cNvPr id="8" name="Retângulo 7">
            <a:extLst>
              <a:ext uri="{FF2B5EF4-FFF2-40B4-BE49-F238E27FC236}">
                <a16:creationId xmlns:a16="http://schemas.microsoft.com/office/drawing/2014/main" id="{51BB5E76-1B8A-4784-8EED-CBF4277293F7}"/>
              </a:ext>
            </a:extLst>
          </p:cNvPr>
          <p:cNvSpPr/>
          <p:nvPr/>
        </p:nvSpPr>
        <p:spPr>
          <a:xfrm>
            <a:off x="5681472" y="1828800"/>
            <a:ext cx="4828032" cy="256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063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0DEC2-FF52-48E3-9876-E7853531E1DC}"/>
              </a:ext>
            </a:extLst>
          </p:cNvPr>
          <p:cNvSpPr>
            <a:spLocks noGrp="1"/>
          </p:cNvSpPr>
          <p:nvPr>
            <p:ph type="title"/>
          </p:nvPr>
        </p:nvSpPr>
        <p:spPr>
          <a:xfrm>
            <a:off x="297179" y="384170"/>
            <a:ext cx="10515600" cy="829691"/>
          </a:xfrm>
        </p:spPr>
        <p:txBody>
          <a:bodyPr>
            <a:normAutofit/>
          </a:bodyPr>
          <a:lstStyle/>
          <a:p>
            <a:r>
              <a:rPr lang="en-US" sz="4800" dirty="0"/>
              <a:t>Capture Data</a:t>
            </a:r>
          </a:p>
        </p:txBody>
      </p:sp>
      <p:sp>
        <p:nvSpPr>
          <p:cNvPr id="3" name="Espaço Reservado para Conteúdo 2">
            <a:extLst>
              <a:ext uri="{FF2B5EF4-FFF2-40B4-BE49-F238E27FC236}">
                <a16:creationId xmlns:a16="http://schemas.microsoft.com/office/drawing/2014/main" id="{46307870-D20A-4E2A-A6D9-EE1704BA2248}"/>
              </a:ext>
            </a:extLst>
          </p:cNvPr>
          <p:cNvSpPr>
            <a:spLocks noGrp="1"/>
          </p:cNvSpPr>
          <p:nvPr>
            <p:ph idx="1"/>
          </p:nvPr>
        </p:nvSpPr>
        <p:spPr>
          <a:xfrm>
            <a:off x="297179" y="1560576"/>
            <a:ext cx="11012425" cy="4095755"/>
          </a:xfrm>
        </p:spPr>
        <p:txBody>
          <a:bodyPr>
            <a:normAutofit fontScale="92500" lnSpcReduction="20000"/>
          </a:bodyPr>
          <a:lstStyle/>
          <a:p>
            <a:pPr algn="just"/>
            <a:r>
              <a:rPr lang="en-US" sz="3600" b="1" dirty="0"/>
              <a:t>Aggregating patterns </a:t>
            </a:r>
            <a:r>
              <a:rPr lang="en-US" sz="3600" dirty="0"/>
              <a:t>across large sequences of packets can allow you to generate more useful information from the data than analyzing single packets. </a:t>
            </a:r>
          </a:p>
          <a:p>
            <a:pPr algn="just"/>
            <a:r>
              <a:rPr lang="en-US" sz="3600" dirty="0"/>
              <a:t>For instance, trying to detect SQL injections over the network by doing analysis on the packet level will cause you to look at a lot of useless packets due to protocol communication overhead. </a:t>
            </a:r>
          </a:p>
          <a:p>
            <a:pPr algn="just"/>
            <a:r>
              <a:rPr lang="en-US" sz="3600" dirty="0"/>
              <a:t>On the other hand, trying to </a:t>
            </a:r>
            <a:r>
              <a:rPr lang="en-US" sz="3600" b="1" dirty="0"/>
              <a:t>detect Internet Control Message Protocol (ICMP) flooding DoS attacks</a:t>
            </a:r>
            <a:r>
              <a:rPr lang="en-US" sz="3600" dirty="0"/>
              <a:t> requires </a:t>
            </a:r>
            <a:r>
              <a:rPr lang="en-US" sz="3600" b="1" dirty="0"/>
              <a:t>analysis on the packet level</a:t>
            </a:r>
            <a:r>
              <a:rPr lang="en-US" sz="3600" dirty="0"/>
              <a:t> because there are no sessions to speak of.</a:t>
            </a:r>
          </a:p>
        </p:txBody>
      </p:sp>
    </p:spTree>
    <p:extLst>
      <p:ext uri="{BB962C8B-B14F-4D97-AF65-F5344CB8AC3E}">
        <p14:creationId xmlns:p14="http://schemas.microsoft.com/office/powerpoint/2010/main" val="3922176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0DEC2-FF52-48E3-9876-E7853531E1DC}"/>
              </a:ext>
            </a:extLst>
          </p:cNvPr>
          <p:cNvSpPr>
            <a:spLocks noGrp="1"/>
          </p:cNvSpPr>
          <p:nvPr>
            <p:ph type="title"/>
          </p:nvPr>
        </p:nvSpPr>
        <p:spPr>
          <a:xfrm>
            <a:off x="269177" y="3740784"/>
            <a:ext cx="10515600" cy="829691"/>
          </a:xfrm>
        </p:spPr>
        <p:txBody>
          <a:bodyPr>
            <a:normAutofit/>
          </a:bodyPr>
          <a:lstStyle/>
          <a:p>
            <a:r>
              <a:rPr lang="en-US" sz="4800" dirty="0"/>
              <a:t>Attacker TCP Session</a:t>
            </a:r>
          </a:p>
        </p:txBody>
      </p:sp>
      <p:pic>
        <p:nvPicPr>
          <p:cNvPr id="9" name="Imagem 8">
            <a:extLst>
              <a:ext uri="{FF2B5EF4-FFF2-40B4-BE49-F238E27FC236}">
                <a16:creationId xmlns:a16="http://schemas.microsoft.com/office/drawing/2014/main" id="{58367F57-E801-483B-B602-AF652D9E5C7D}"/>
              </a:ext>
            </a:extLst>
          </p:cNvPr>
          <p:cNvPicPr>
            <a:picLocks noChangeAspect="1"/>
          </p:cNvPicPr>
          <p:nvPr/>
        </p:nvPicPr>
        <p:blipFill rotWithShape="1">
          <a:blip r:embed="rId2"/>
          <a:srcRect l="3351" t="11995" r="1842"/>
          <a:stretch/>
        </p:blipFill>
        <p:spPr>
          <a:xfrm>
            <a:off x="0" y="0"/>
            <a:ext cx="9851136" cy="2392680"/>
          </a:xfrm>
          <a:prstGeom prst="rect">
            <a:avLst/>
          </a:prstGeom>
        </p:spPr>
      </p:pic>
      <p:pic>
        <p:nvPicPr>
          <p:cNvPr id="11" name="Imagem 10">
            <a:extLst>
              <a:ext uri="{FF2B5EF4-FFF2-40B4-BE49-F238E27FC236}">
                <a16:creationId xmlns:a16="http://schemas.microsoft.com/office/drawing/2014/main" id="{7236B968-256C-4B38-88C4-B44B6D0B8494}"/>
              </a:ext>
            </a:extLst>
          </p:cNvPr>
          <p:cNvPicPr>
            <a:picLocks noChangeAspect="1"/>
          </p:cNvPicPr>
          <p:nvPr/>
        </p:nvPicPr>
        <p:blipFill>
          <a:blip r:embed="rId3"/>
          <a:stretch>
            <a:fillRect/>
          </a:stretch>
        </p:blipFill>
        <p:spPr>
          <a:xfrm>
            <a:off x="7779448" y="1985772"/>
            <a:ext cx="4143375" cy="3886200"/>
          </a:xfrm>
          <a:prstGeom prst="rect">
            <a:avLst/>
          </a:prstGeom>
        </p:spPr>
      </p:pic>
    </p:spTree>
    <p:extLst>
      <p:ext uri="{BB962C8B-B14F-4D97-AF65-F5344CB8AC3E}">
        <p14:creationId xmlns:p14="http://schemas.microsoft.com/office/powerpoint/2010/main" val="2015114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0DEC2-FF52-48E3-9876-E7853531E1DC}"/>
              </a:ext>
            </a:extLst>
          </p:cNvPr>
          <p:cNvSpPr>
            <a:spLocks noGrp="1"/>
          </p:cNvSpPr>
          <p:nvPr>
            <p:ph type="title"/>
          </p:nvPr>
        </p:nvSpPr>
        <p:spPr>
          <a:xfrm>
            <a:off x="573977" y="2974029"/>
            <a:ext cx="5875591" cy="2348913"/>
          </a:xfrm>
        </p:spPr>
        <p:txBody>
          <a:bodyPr>
            <a:normAutofit/>
          </a:bodyPr>
          <a:lstStyle/>
          <a:p>
            <a:r>
              <a:rPr lang="en-US" sz="4800" dirty="0"/>
              <a:t>Analyze of Authentication Sessions</a:t>
            </a:r>
          </a:p>
        </p:txBody>
      </p:sp>
      <p:pic>
        <p:nvPicPr>
          <p:cNvPr id="4" name="Imagem 3">
            <a:extLst>
              <a:ext uri="{FF2B5EF4-FFF2-40B4-BE49-F238E27FC236}">
                <a16:creationId xmlns:a16="http://schemas.microsoft.com/office/drawing/2014/main" id="{02671C8C-7A4D-420D-94E2-48D723782A29}"/>
              </a:ext>
            </a:extLst>
          </p:cNvPr>
          <p:cNvPicPr>
            <a:picLocks noChangeAspect="1"/>
          </p:cNvPicPr>
          <p:nvPr/>
        </p:nvPicPr>
        <p:blipFill>
          <a:blip r:embed="rId2"/>
          <a:stretch>
            <a:fillRect/>
          </a:stretch>
        </p:blipFill>
        <p:spPr>
          <a:xfrm>
            <a:off x="223456" y="98167"/>
            <a:ext cx="9603296" cy="2728947"/>
          </a:xfrm>
          <a:prstGeom prst="rect">
            <a:avLst/>
          </a:prstGeom>
        </p:spPr>
      </p:pic>
      <p:pic>
        <p:nvPicPr>
          <p:cNvPr id="6" name="Imagem 5">
            <a:extLst>
              <a:ext uri="{FF2B5EF4-FFF2-40B4-BE49-F238E27FC236}">
                <a16:creationId xmlns:a16="http://schemas.microsoft.com/office/drawing/2014/main" id="{B1D2DB5C-6037-47AC-91C6-FB36ECB8C4D3}"/>
              </a:ext>
            </a:extLst>
          </p:cNvPr>
          <p:cNvPicPr>
            <a:picLocks noChangeAspect="1"/>
          </p:cNvPicPr>
          <p:nvPr/>
        </p:nvPicPr>
        <p:blipFill>
          <a:blip r:embed="rId3"/>
          <a:stretch>
            <a:fillRect/>
          </a:stretch>
        </p:blipFill>
        <p:spPr>
          <a:xfrm>
            <a:off x="6890956" y="2442879"/>
            <a:ext cx="5286375" cy="3200400"/>
          </a:xfrm>
          <a:prstGeom prst="rect">
            <a:avLst/>
          </a:prstGeom>
        </p:spPr>
      </p:pic>
    </p:spTree>
    <p:extLst>
      <p:ext uri="{BB962C8B-B14F-4D97-AF65-F5344CB8AC3E}">
        <p14:creationId xmlns:p14="http://schemas.microsoft.com/office/powerpoint/2010/main" val="1712150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60" y="5279511"/>
            <a:ext cx="9681882" cy="950602"/>
          </a:xfrm>
        </p:spPr>
        <p:txBody>
          <a:bodyPr vert="horz" lIns="91440" tIns="45720" rIns="91440" bIns="45720" rtlCol="0" anchor="b">
            <a:normAutofit/>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Feature Engineering</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289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6D4E0-513D-4708-B0C5-80B82FA8B37C}"/>
              </a:ext>
            </a:extLst>
          </p:cNvPr>
          <p:cNvSpPr>
            <a:spLocks noGrp="1"/>
          </p:cNvSpPr>
          <p:nvPr>
            <p:ph type="title"/>
          </p:nvPr>
        </p:nvSpPr>
        <p:spPr>
          <a:xfrm>
            <a:off x="655320" y="163323"/>
            <a:ext cx="10515600" cy="975995"/>
          </a:xfrm>
        </p:spPr>
        <p:txBody>
          <a:bodyPr>
            <a:normAutofit/>
          </a:bodyPr>
          <a:lstStyle/>
          <a:p>
            <a:r>
              <a:rPr lang="en-US" sz="5400" dirty="0"/>
              <a:t>What is Feature Engineering?</a:t>
            </a:r>
          </a:p>
        </p:txBody>
      </p:sp>
      <p:sp>
        <p:nvSpPr>
          <p:cNvPr id="3" name="Espaço Reservado para Conteúdo 2">
            <a:extLst>
              <a:ext uri="{FF2B5EF4-FFF2-40B4-BE49-F238E27FC236}">
                <a16:creationId xmlns:a16="http://schemas.microsoft.com/office/drawing/2014/main" id="{5F44A695-4957-4065-B18E-9A605E4F1322}"/>
              </a:ext>
            </a:extLst>
          </p:cNvPr>
          <p:cNvSpPr>
            <a:spLocks noGrp="1"/>
          </p:cNvSpPr>
          <p:nvPr>
            <p:ph idx="1"/>
          </p:nvPr>
        </p:nvSpPr>
        <p:spPr>
          <a:xfrm>
            <a:off x="838200" y="1207834"/>
            <a:ext cx="10515600" cy="4503484"/>
          </a:xfrm>
        </p:spPr>
        <p:txBody>
          <a:bodyPr>
            <a:normAutofit fontScale="92500" lnSpcReduction="10000"/>
          </a:bodyPr>
          <a:lstStyle/>
          <a:p>
            <a:pPr algn="just">
              <a:lnSpc>
                <a:spcPct val="110000"/>
              </a:lnSpc>
            </a:pPr>
            <a:r>
              <a:rPr lang="en-US" sz="3200" b="1" u="sng" dirty="0"/>
              <a:t>Feature extraction and engineering</a:t>
            </a:r>
            <a:r>
              <a:rPr lang="en-US" sz="3200" b="1" dirty="0"/>
              <a:t> </a:t>
            </a:r>
            <a:r>
              <a:rPr lang="en-US" sz="3200" dirty="0"/>
              <a:t>is the process of interpreting raw data to generate facets of the data that best represent its nature.</a:t>
            </a:r>
          </a:p>
          <a:p>
            <a:pPr algn="just">
              <a:lnSpc>
                <a:spcPct val="110000"/>
              </a:lnSpc>
            </a:pPr>
            <a:r>
              <a:rPr lang="en-US" sz="3200" dirty="0"/>
              <a:t>The goal of feature engineering is simply to </a:t>
            </a:r>
            <a:r>
              <a:rPr lang="en-US" sz="3200" b="1" dirty="0"/>
              <a:t>make your data better suited to the problem at hand</a:t>
            </a:r>
            <a:r>
              <a:rPr lang="en-US" sz="3200" dirty="0"/>
              <a:t>.</a:t>
            </a:r>
          </a:p>
          <a:p>
            <a:pPr algn="just">
              <a:lnSpc>
                <a:spcPct val="110000"/>
              </a:lnSpc>
            </a:pPr>
            <a:r>
              <a:rPr lang="en-US" sz="3200" dirty="0"/>
              <a:t>You might perform feature engineering to:</a:t>
            </a:r>
          </a:p>
          <a:p>
            <a:pPr lvl="1" algn="just">
              <a:lnSpc>
                <a:spcPct val="110000"/>
              </a:lnSpc>
            </a:pPr>
            <a:r>
              <a:rPr lang="en-US" sz="2800" dirty="0"/>
              <a:t>improve a model's predictive performance</a:t>
            </a:r>
          </a:p>
          <a:p>
            <a:pPr lvl="1" algn="just">
              <a:lnSpc>
                <a:spcPct val="110000"/>
              </a:lnSpc>
            </a:pPr>
            <a:r>
              <a:rPr lang="en-US" sz="2800" dirty="0"/>
              <a:t>reduce computational or data needs</a:t>
            </a:r>
          </a:p>
          <a:p>
            <a:pPr lvl="1" algn="just">
              <a:lnSpc>
                <a:spcPct val="110000"/>
              </a:lnSpc>
            </a:pPr>
            <a:r>
              <a:rPr lang="en-US" sz="2800" dirty="0"/>
              <a:t>improve interpretability of the results</a:t>
            </a:r>
          </a:p>
        </p:txBody>
      </p:sp>
    </p:spTree>
    <p:extLst>
      <p:ext uri="{BB962C8B-B14F-4D97-AF65-F5344CB8AC3E}">
        <p14:creationId xmlns:p14="http://schemas.microsoft.com/office/powerpoint/2010/main" val="2320837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6D4E0-513D-4708-B0C5-80B82FA8B37C}"/>
              </a:ext>
            </a:extLst>
          </p:cNvPr>
          <p:cNvSpPr>
            <a:spLocks noGrp="1"/>
          </p:cNvSpPr>
          <p:nvPr>
            <p:ph type="title"/>
          </p:nvPr>
        </p:nvSpPr>
        <p:spPr>
          <a:xfrm>
            <a:off x="655320" y="163323"/>
            <a:ext cx="10515600" cy="975995"/>
          </a:xfrm>
        </p:spPr>
        <p:txBody>
          <a:bodyPr>
            <a:normAutofit/>
          </a:bodyPr>
          <a:lstStyle/>
          <a:p>
            <a:r>
              <a:rPr lang="en-US" sz="5400" dirty="0"/>
              <a:t>What is Feature Engineering?</a:t>
            </a:r>
          </a:p>
        </p:txBody>
      </p:sp>
      <p:pic>
        <p:nvPicPr>
          <p:cNvPr id="7170" name="Picture 2">
            <a:extLst>
              <a:ext uri="{FF2B5EF4-FFF2-40B4-BE49-F238E27FC236}">
                <a16:creationId xmlns:a16="http://schemas.microsoft.com/office/drawing/2014/main" id="{17D7E941-5C47-4476-B0E2-665B2EE43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96" y="1139318"/>
            <a:ext cx="11009376" cy="469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70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6D4E0-513D-4708-B0C5-80B82FA8B37C}"/>
              </a:ext>
            </a:extLst>
          </p:cNvPr>
          <p:cNvSpPr>
            <a:spLocks noGrp="1"/>
          </p:cNvSpPr>
          <p:nvPr>
            <p:ph type="title"/>
          </p:nvPr>
        </p:nvSpPr>
        <p:spPr>
          <a:xfrm>
            <a:off x="655320" y="163323"/>
            <a:ext cx="10515600" cy="975995"/>
          </a:xfrm>
        </p:spPr>
        <p:txBody>
          <a:bodyPr>
            <a:normAutofit/>
          </a:bodyPr>
          <a:lstStyle/>
          <a:p>
            <a:r>
              <a:rPr lang="en-US" sz="5400" dirty="0"/>
              <a:t>Feature Engineering Questions</a:t>
            </a:r>
          </a:p>
        </p:txBody>
      </p:sp>
      <p:sp>
        <p:nvSpPr>
          <p:cNvPr id="3" name="Espaço Reservado para Conteúdo 2">
            <a:extLst>
              <a:ext uri="{FF2B5EF4-FFF2-40B4-BE49-F238E27FC236}">
                <a16:creationId xmlns:a16="http://schemas.microsoft.com/office/drawing/2014/main" id="{5F44A695-4957-4065-B18E-9A605E4F1322}"/>
              </a:ext>
            </a:extLst>
          </p:cNvPr>
          <p:cNvSpPr>
            <a:spLocks noGrp="1"/>
          </p:cNvSpPr>
          <p:nvPr>
            <p:ph idx="1"/>
          </p:nvPr>
        </p:nvSpPr>
        <p:spPr>
          <a:xfrm>
            <a:off x="838200" y="1207834"/>
            <a:ext cx="10515600" cy="4503484"/>
          </a:xfrm>
        </p:spPr>
        <p:txBody>
          <a:bodyPr>
            <a:normAutofit fontScale="92500"/>
          </a:bodyPr>
          <a:lstStyle/>
          <a:p>
            <a:pPr algn="just">
              <a:lnSpc>
                <a:spcPct val="110000"/>
              </a:lnSpc>
            </a:pPr>
            <a:r>
              <a:rPr lang="en-US" sz="3600" b="1" u="sng" dirty="0"/>
              <a:t>Importance of domain knowledge</a:t>
            </a:r>
            <a:r>
              <a:rPr lang="en-US" sz="3600" b="1" dirty="0"/>
              <a:t>:</a:t>
            </a:r>
            <a:r>
              <a:rPr lang="en-US" sz="3600" dirty="0"/>
              <a:t> deep domain expertise in the application area can help to very quickly identify important features to collect to help learning algorithms.</a:t>
            </a:r>
          </a:p>
          <a:p>
            <a:pPr lvl="1" algn="just">
              <a:lnSpc>
                <a:spcPct val="110000"/>
              </a:lnSpc>
            </a:pPr>
            <a:r>
              <a:rPr lang="en-US" sz="3600" dirty="0"/>
              <a:t>Intuitive understanding of computer networking, OS fundamentals, code execution processes, and so on before you begin to apply machine learning to these areas. </a:t>
            </a:r>
          </a:p>
        </p:txBody>
      </p:sp>
    </p:spTree>
    <p:extLst>
      <p:ext uri="{BB962C8B-B14F-4D97-AF65-F5344CB8AC3E}">
        <p14:creationId xmlns:p14="http://schemas.microsoft.com/office/powerpoint/2010/main" val="1591153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6D4E0-513D-4708-B0C5-80B82FA8B37C}"/>
              </a:ext>
            </a:extLst>
          </p:cNvPr>
          <p:cNvSpPr>
            <a:spLocks noGrp="1"/>
          </p:cNvSpPr>
          <p:nvPr>
            <p:ph type="title"/>
          </p:nvPr>
        </p:nvSpPr>
        <p:spPr>
          <a:xfrm>
            <a:off x="655320" y="163323"/>
            <a:ext cx="10515600" cy="975995"/>
          </a:xfrm>
        </p:spPr>
        <p:txBody>
          <a:bodyPr>
            <a:normAutofit/>
          </a:bodyPr>
          <a:lstStyle/>
          <a:p>
            <a:r>
              <a:rPr lang="en-US" sz="5400" dirty="0"/>
              <a:t>Feature Engineering Questions</a:t>
            </a:r>
          </a:p>
        </p:txBody>
      </p:sp>
      <p:sp>
        <p:nvSpPr>
          <p:cNvPr id="3" name="Espaço Reservado para Conteúdo 2">
            <a:extLst>
              <a:ext uri="{FF2B5EF4-FFF2-40B4-BE49-F238E27FC236}">
                <a16:creationId xmlns:a16="http://schemas.microsoft.com/office/drawing/2014/main" id="{5F44A695-4957-4065-B18E-9A605E4F1322}"/>
              </a:ext>
            </a:extLst>
          </p:cNvPr>
          <p:cNvSpPr>
            <a:spLocks noGrp="1"/>
          </p:cNvSpPr>
          <p:nvPr>
            <p:ph idx="1"/>
          </p:nvPr>
        </p:nvSpPr>
        <p:spPr>
          <a:xfrm>
            <a:off x="838200" y="1207834"/>
            <a:ext cx="10515600" cy="4503484"/>
          </a:xfrm>
        </p:spPr>
        <p:txBody>
          <a:bodyPr>
            <a:normAutofit/>
          </a:bodyPr>
          <a:lstStyle/>
          <a:p>
            <a:pPr algn="just">
              <a:lnSpc>
                <a:spcPct val="110000"/>
              </a:lnSpc>
            </a:pPr>
            <a:r>
              <a:rPr lang="en-US" sz="3600" b="1" u="sng" dirty="0"/>
              <a:t>Scalable data collection processes</a:t>
            </a:r>
            <a:r>
              <a:rPr lang="en-US" sz="3600" dirty="0"/>
              <a:t>: To get good results, we often need to feed large amounts of data into our machine learning algorithms.</a:t>
            </a:r>
          </a:p>
          <a:p>
            <a:pPr lvl="1" algn="just">
              <a:lnSpc>
                <a:spcPct val="110000"/>
              </a:lnSpc>
            </a:pPr>
            <a:r>
              <a:rPr lang="en-US" sz="3600" dirty="0"/>
              <a:t>It is crucial to think about the automation of data collection processes before you have to scale up your operation. </a:t>
            </a:r>
          </a:p>
        </p:txBody>
      </p:sp>
    </p:spTree>
    <p:extLst>
      <p:ext uri="{BB962C8B-B14F-4D97-AF65-F5344CB8AC3E}">
        <p14:creationId xmlns:p14="http://schemas.microsoft.com/office/powerpoint/2010/main" val="119752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262201" y="46903"/>
            <a:ext cx="10189490" cy="1399103"/>
          </a:xfrm>
        </p:spPr>
        <p:txBody>
          <a:bodyPr>
            <a:normAutofit fontScale="90000"/>
          </a:bodyPr>
          <a:lstStyle/>
          <a:p>
            <a:r>
              <a:rPr lang="en-US" sz="4800" b="1" dirty="0">
                <a:solidFill>
                  <a:srgbClr val="002060"/>
                </a:solidFill>
                <a:latin typeface="Aharoni" panose="02010803020104030203" pitchFamily="2" charset="-79"/>
                <a:cs typeface="Aharoni" panose="02010803020104030203" pitchFamily="2" charset="-79"/>
              </a:rPr>
              <a:t>Unit IV –Network Traffic Analysis (1)</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4264799" y="1446006"/>
            <a:ext cx="7409362" cy="4133800"/>
          </a:xfrm>
        </p:spPr>
        <p:txBody>
          <a:bodyPr anchor="ctr">
            <a:normAutofit fontScale="85000" lnSpcReduction="10000"/>
          </a:bodyPr>
          <a:lstStyle/>
          <a:p>
            <a:pPr marL="0" indent="0">
              <a:lnSpc>
                <a:spcPct val="150000"/>
              </a:lnSpc>
              <a:buNone/>
            </a:pPr>
            <a:r>
              <a:rPr lang="en-US" sz="3200" b="1" dirty="0">
                <a:solidFill>
                  <a:srgbClr val="002060"/>
                </a:solidFill>
              </a:rPr>
              <a:t>Outline</a:t>
            </a:r>
          </a:p>
          <a:p>
            <a:pPr marL="457200" indent="-457200">
              <a:lnSpc>
                <a:spcPct val="150000"/>
              </a:lnSpc>
              <a:buFont typeface="+mj-lt"/>
              <a:buAutoNum type="alphaUcPeriod"/>
            </a:pPr>
            <a:r>
              <a:rPr lang="en-US" sz="3200" dirty="0"/>
              <a:t>Theory of Network Defense</a:t>
            </a:r>
          </a:p>
          <a:p>
            <a:pPr marL="457200" indent="-457200">
              <a:lnSpc>
                <a:spcPct val="150000"/>
              </a:lnSpc>
              <a:buFont typeface="+mj-lt"/>
              <a:buAutoNum type="alphaUcPeriod"/>
            </a:pPr>
            <a:r>
              <a:rPr lang="en-US" sz="3200" dirty="0"/>
              <a:t>Offensive Security</a:t>
            </a:r>
          </a:p>
          <a:p>
            <a:pPr marL="457200" indent="-457200">
              <a:lnSpc>
                <a:spcPct val="150000"/>
              </a:lnSpc>
              <a:buFont typeface="+mj-lt"/>
              <a:buAutoNum type="alphaUcPeriod"/>
            </a:pPr>
            <a:r>
              <a:rPr lang="en-US" sz="3200" dirty="0"/>
              <a:t>Capture Data</a:t>
            </a:r>
          </a:p>
          <a:p>
            <a:pPr marL="457200" indent="-457200">
              <a:lnSpc>
                <a:spcPct val="150000"/>
              </a:lnSpc>
              <a:buFont typeface="+mj-lt"/>
              <a:buAutoNum type="alphaUcPeriod"/>
            </a:pPr>
            <a:r>
              <a:rPr lang="en-US" sz="3200" dirty="0"/>
              <a:t>Feature Engineering</a:t>
            </a:r>
          </a:p>
          <a:p>
            <a:pPr marL="457200" indent="-457200">
              <a:lnSpc>
                <a:spcPct val="150000"/>
              </a:lnSpc>
              <a:buFont typeface="+mj-lt"/>
              <a:buAutoNum type="alphaUcPeriod"/>
            </a:pPr>
            <a:r>
              <a:rPr lang="en-US" sz="3200" dirty="0"/>
              <a:t>Feature Engineering Technics</a:t>
            </a:r>
          </a:p>
        </p:txBody>
      </p:sp>
    </p:spTree>
    <p:extLst>
      <p:ext uri="{BB962C8B-B14F-4D97-AF65-F5344CB8AC3E}">
        <p14:creationId xmlns:p14="http://schemas.microsoft.com/office/powerpoint/2010/main" val="3926119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6D4E0-513D-4708-B0C5-80B82FA8B37C}"/>
              </a:ext>
            </a:extLst>
          </p:cNvPr>
          <p:cNvSpPr>
            <a:spLocks noGrp="1"/>
          </p:cNvSpPr>
          <p:nvPr>
            <p:ph type="title"/>
          </p:nvPr>
        </p:nvSpPr>
        <p:spPr>
          <a:xfrm>
            <a:off x="655320" y="163323"/>
            <a:ext cx="10515600" cy="975995"/>
          </a:xfrm>
        </p:spPr>
        <p:txBody>
          <a:bodyPr>
            <a:normAutofit/>
          </a:bodyPr>
          <a:lstStyle/>
          <a:p>
            <a:r>
              <a:rPr lang="en-US" sz="5400" dirty="0"/>
              <a:t>Feature Engineering Questions</a:t>
            </a:r>
          </a:p>
        </p:txBody>
      </p:sp>
      <p:sp>
        <p:nvSpPr>
          <p:cNvPr id="3" name="Espaço Reservado para Conteúdo 2">
            <a:extLst>
              <a:ext uri="{FF2B5EF4-FFF2-40B4-BE49-F238E27FC236}">
                <a16:creationId xmlns:a16="http://schemas.microsoft.com/office/drawing/2014/main" id="{5F44A695-4957-4065-B18E-9A605E4F1322}"/>
              </a:ext>
            </a:extLst>
          </p:cNvPr>
          <p:cNvSpPr>
            <a:spLocks noGrp="1"/>
          </p:cNvSpPr>
          <p:nvPr>
            <p:ph idx="1"/>
          </p:nvPr>
        </p:nvSpPr>
        <p:spPr>
          <a:xfrm>
            <a:off x="838200" y="1207834"/>
            <a:ext cx="10515600" cy="4595558"/>
          </a:xfrm>
        </p:spPr>
        <p:txBody>
          <a:bodyPr>
            <a:normAutofit fontScale="77500" lnSpcReduction="20000"/>
          </a:bodyPr>
          <a:lstStyle/>
          <a:p>
            <a:pPr algn="just">
              <a:lnSpc>
                <a:spcPct val="110000"/>
              </a:lnSpc>
            </a:pPr>
            <a:r>
              <a:rPr lang="en-US" sz="3600" b="1" u="sng" dirty="0"/>
              <a:t>Validation and bias</a:t>
            </a:r>
            <a:r>
              <a:rPr lang="en-US" sz="3600" dirty="0"/>
              <a:t>: How do you know that the collected data is correct and complete? </a:t>
            </a:r>
          </a:p>
          <a:p>
            <a:pPr lvl="1" algn="just">
              <a:lnSpc>
                <a:spcPct val="110000"/>
              </a:lnSpc>
            </a:pPr>
            <a:r>
              <a:rPr lang="en-US" sz="3600" b="1" u="sng" dirty="0"/>
              <a:t>Data validation</a:t>
            </a:r>
            <a:r>
              <a:rPr lang="en-US" sz="3600" dirty="0"/>
              <a:t> is of paramount importance, because systematic and consistent errors in data collection can render any downstream analysis invalid and can have catastrophic results on a machine learning system.</a:t>
            </a:r>
          </a:p>
          <a:p>
            <a:pPr lvl="1" algn="just">
              <a:lnSpc>
                <a:spcPct val="110000"/>
              </a:lnSpc>
            </a:pPr>
            <a:r>
              <a:rPr lang="en-US" sz="3600" b="1" u="sng" dirty="0"/>
              <a:t>Dealing with intrinsic bias</a:t>
            </a:r>
            <a:r>
              <a:rPr lang="en-US" sz="3600" dirty="0"/>
              <a:t> in the collected data requires a little bit more nuance, because it is more difficult to detect even upon manual inspection. The only way to reliably detect such an issue is to explicitly consider it as a potential cause for poor machine learning results. </a:t>
            </a:r>
          </a:p>
        </p:txBody>
      </p:sp>
    </p:spTree>
    <p:extLst>
      <p:ext uri="{BB962C8B-B14F-4D97-AF65-F5344CB8AC3E}">
        <p14:creationId xmlns:p14="http://schemas.microsoft.com/office/powerpoint/2010/main" val="3938257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6D4E0-513D-4708-B0C5-80B82FA8B37C}"/>
              </a:ext>
            </a:extLst>
          </p:cNvPr>
          <p:cNvSpPr>
            <a:spLocks noGrp="1"/>
          </p:cNvSpPr>
          <p:nvPr>
            <p:ph type="title"/>
          </p:nvPr>
        </p:nvSpPr>
        <p:spPr>
          <a:xfrm>
            <a:off x="655320" y="163323"/>
            <a:ext cx="10515600" cy="975995"/>
          </a:xfrm>
        </p:spPr>
        <p:txBody>
          <a:bodyPr>
            <a:normAutofit/>
          </a:bodyPr>
          <a:lstStyle/>
          <a:p>
            <a:r>
              <a:rPr lang="en-US" sz="5400" dirty="0"/>
              <a:t>Feature Engineering Questions</a:t>
            </a:r>
          </a:p>
        </p:txBody>
      </p:sp>
      <p:sp>
        <p:nvSpPr>
          <p:cNvPr id="3" name="Espaço Reservado para Conteúdo 2">
            <a:extLst>
              <a:ext uri="{FF2B5EF4-FFF2-40B4-BE49-F238E27FC236}">
                <a16:creationId xmlns:a16="http://schemas.microsoft.com/office/drawing/2014/main" id="{5F44A695-4957-4065-B18E-9A605E4F1322}"/>
              </a:ext>
            </a:extLst>
          </p:cNvPr>
          <p:cNvSpPr>
            <a:spLocks noGrp="1"/>
          </p:cNvSpPr>
          <p:nvPr>
            <p:ph idx="1"/>
          </p:nvPr>
        </p:nvSpPr>
        <p:spPr>
          <a:xfrm>
            <a:off x="838200" y="1207834"/>
            <a:ext cx="10515600" cy="4595558"/>
          </a:xfrm>
        </p:spPr>
        <p:txBody>
          <a:bodyPr>
            <a:normAutofit/>
          </a:bodyPr>
          <a:lstStyle/>
          <a:p>
            <a:pPr algn="just">
              <a:lnSpc>
                <a:spcPct val="110000"/>
              </a:lnSpc>
            </a:pPr>
            <a:r>
              <a:rPr lang="en-US" sz="3600" b="1" u="sng" dirty="0"/>
              <a:t>Iterative Experimentation</a:t>
            </a:r>
            <a:r>
              <a:rPr lang="en-US" sz="3600" dirty="0"/>
              <a:t>: Machine learning is a process of iterative experimentation, and the data collection phase is no exception. If you get stuck with bad results at a certain point in the process, remember to approach the situation with a scientific mindset and treat it as a failed instance of a controlled experiment. </a:t>
            </a:r>
          </a:p>
        </p:txBody>
      </p:sp>
    </p:spTree>
    <p:extLst>
      <p:ext uri="{BB962C8B-B14F-4D97-AF65-F5344CB8AC3E}">
        <p14:creationId xmlns:p14="http://schemas.microsoft.com/office/powerpoint/2010/main" val="484309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60" y="5279511"/>
            <a:ext cx="9681882" cy="950602"/>
          </a:xfrm>
        </p:spPr>
        <p:txBody>
          <a:bodyPr vert="horz" lIns="91440" tIns="45720" rIns="91440" bIns="45720" rtlCol="0" anchor="b">
            <a:normAutofit/>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Feature Engineering Technics</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607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21BCAF-4B19-45CA-AABB-A0E5A7F95A7D}"/>
              </a:ext>
            </a:extLst>
          </p:cNvPr>
          <p:cNvSpPr>
            <a:spLocks noGrp="1"/>
          </p:cNvSpPr>
          <p:nvPr>
            <p:ph type="title"/>
          </p:nvPr>
        </p:nvSpPr>
        <p:spPr/>
        <p:txBody>
          <a:bodyPr>
            <a:normAutofit/>
          </a:bodyPr>
          <a:lstStyle/>
          <a:p>
            <a:r>
              <a:rPr lang="en-US" sz="4800" dirty="0"/>
              <a:t>Overfitting x Underfitting</a:t>
            </a:r>
          </a:p>
        </p:txBody>
      </p:sp>
      <p:sp>
        <p:nvSpPr>
          <p:cNvPr id="3" name="Espaço Reservado para Conteúdo 2">
            <a:extLst>
              <a:ext uri="{FF2B5EF4-FFF2-40B4-BE49-F238E27FC236}">
                <a16:creationId xmlns:a16="http://schemas.microsoft.com/office/drawing/2014/main" id="{EC653128-9A82-41F1-92CF-4C07246BB6B3}"/>
              </a:ext>
            </a:extLst>
          </p:cNvPr>
          <p:cNvSpPr>
            <a:spLocks noGrp="1"/>
          </p:cNvSpPr>
          <p:nvPr>
            <p:ph idx="1"/>
          </p:nvPr>
        </p:nvSpPr>
        <p:spPr>
          <a:xfrm>
            <a:off x="838200" y="1616197"/>
            <a:ext cx="10515600" cy="4150620"/>
          </a:xfrm>
        </p:spPr>
        <p:txBody>
          <a:bodyPr>
            <a:normAutofit lnSpcReduction="10000"/>
          </a:bodyPr>
          <a:lstStyle/>
          <a:p>
            <a:pPr algn="just">
              <a:lnSpc>
                <a:spcPct val="110000"/>
              </a:lnSpc>
            </a:pPr>
            <a:r>
              <a:rPr lang="en-US" sz="3600" b="1" dirty="0"/>
              <a:t>Underfitting:</a:t>
            </a:r>
            <a:r>
              <a:rPr lang="en-US" sz="3600" dirty="0"/>
              <a:t> can be seen when our model is </a:t>
            </a:r>
            <a:r>
              <a:rPr lang="en-US" sz="3600" b="1" dirty="0"/>
              <a:t>too simple to explain the variation presented by the data</a:t>
            </a:r>
            <a:r>
              <a:rPr lang="en-US" sz="3600" dirty="0"/>
              <a:t>. </a:t>
            </a:r>
          </a:p>
          <a:p>
            <a:pPr algn="just">
              <a:lnSpc>
                <a:spcPct val="110000"/>
              </a:lnSpc>
            </a:pPr>
            <a:r>
              <a:rPr lang="en-US" sz="3600" b="1" dirty="0"/>
              <a:t>Overfitting: </a:t>
            </a:r>
            <a:r>
              <a:rPr lang="en-US" sz="3600" dirty="0"/>
              <a:t>the production of an analysis that corresponds </a:t>
            </a:r>
            <a:r>
              <a:rPr lang="en-US" sz="3600" b="1" dirty="0"/>
              <a:t>too closely or exactly to a particular set of data</a:t>
            </a:r>
            <a:r>
              <a:rPr lang="en-US" sz="3600" dirty="0"/>
              <a:t> and may therefore fail to fit additional data or predict future observations reliably.</a:t>
            </a:r>
          </a:p>
        </p:txBody>
      </p:sp>
    </p:spTree>
    <p:extLst>
      <p:ext uri="{BB962C8B-B14F-4D97-AF65-F5344CB8AC3E}">
        <p14:creationId xmlns:p14="http://schemas.microsoft.com/office/powerpoint/2010/main" val="4164792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21BCAF-4B19-45CA-AABB-A0E5A7F95A7D}"/>
              </a:ext>
            </a:extLst>
          </p:cNvPr>
          <p:cNvSpPr>
            <a:spLocks noGrp="1"/>
          </p:cNvSpPr>
          <p:nvPr>
            <p:ph type="title"/>
          </p:nvPr>
        </p:nvSpPr>
        <p:spPr/>
        <p:txBody>
          <a:bodyPr>
            <a:normAutofit/>
          </a:bodyPr>
          <a:lstStyle/>
          <a:p>
            <a:r>
              <a:rPr lang="en-US" sz="4800" dirty="0"/>
              <a:t>Overfitting x Underfitting</a:t>
            </a:r>
          </a:p>
        </p:txBody>
      </p:sp>
      <p:pic>
        <p:nvPicPr>
          <p:cNvPr id="1026" name="Picture 2">
            <a:extLst>
              <a:ext uri="{FF2B5EF4-FFF2-40B4-BE49-F238E27FC236}">
                <a16:creationId xmlns:a16="http://schemas.microsoft.com/office/drawing/2014/main" id="{7890602D-42A7-43C8-8F83-3488989FB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16" y="1866138"/>
            <a:ext cx="10350993" cy="370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183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21BCAF-4B19-45CA-AABB-A0E5A7F95A7D}"/>
              </a:ext>
            </a:extLst>
          </p:cNvPr>
          <p:cNvSpPr>
            <a:spLocks noGrp="1"/>
          </p:cNvSpPr>
          <p:nvPr>
            <p:ph type="title"/>
          </p:nvPr>
        </p:nvSpPr>
        <p:spPr/>
        <p:txBody>
          <a:bodyPr>
            <a:normAutofit/>
          </a:bodyPr>
          <a:lstStyle/>
          <a:p>
            <a:r>
              <a:rPr lang="en-US" sz="4800" dirty="0"/>
              <a:t>Imputation</a:t>
            </a:r>
          </a:p>
        </p:txBody>
      </p:sp>
      <p:sp>
        <p:nvSpPr>
          <p:cNvPr id="3" name="Espaço Reservado para Conteúdo 2">
            <a:extLst>
              <a:ext uri="{FF2B5EF4-FFF2-40B4-BE49-F238E27FC236}">
                <a16:creationId xmlns:a16="http://schemas.microsoft.com/office/drawing/2014/main" id="{EC653128-9A82-41F1-92CF-4C07246BB6B3}"/>
              </a:ext>
            </a:extLst>
          </p:cNvPr>
          <p:cNvSpPr>
            <a:spLocks noGrp="1"/>
          </p:cNvSpPr>
          <p:nvPr>
            <p:ph idx="1"/>
          </p:nvPr>
        </p:nvSpPr>
        <p:spPr>
          <a:xfrm>
            <a:off x="838200" y="1616197"/>
            <a:ext cx="10515600" cy="3625606"/>
          </a:xfrm>
        </p:spPr>
        <p:txBody>
          <a:bodyPr>
            <a:normAutofit/>
          </a:bodyPr>
          <a:lstStyle/>
          <a:p>
            <a:pPr algn="just"/>
            <a:r>
              <a:rPr lang="en-US" sz="3600" b="1" dirty="0"/>
              <a:t>Missing values are one of the most common problems </a:t>
            </a:r>
            <a:r>
              <a:rPr lang="en-US" sz="3600" dirty="0"/>
              <a:t>you can encounter when you try to prepare your data for machine learning. </a:t>
            </a:r>
          </a:p>
          <a:p>
            <a:pPr algn="just"/>
            <a:r>
              <a:rPr lang="en-US" sz="3600" dirty="0"/>
              <a:t>The reason for the missing values might be human errors, interruptions in the data flow, privacy concerns, and so on. </a:t>
            </a:r>
          </a:p>
        </p:txBody>
      </p:sp>
    </p:spTree>
    <p:extLst>
      <p:ext uri="{BB962C8B-B14F-4D97-AF65-F5344CB8AC3E}">
        <p14:creationId xmlns:p14="http://schemas.microsoft.com/office/powerpoint/2010/main" val="2575184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2E4C9B4-F464-44A9-8060-725C1FA4CDEE}"/>
              </a:ext>
            </a:extLst>
          </p:cNvPr>
          <p:cNvSpPr>
            <a:spLocks noChangeArrowheads="1"/>
          </p:cNvSpPr>
          <p:nvPr/>
        </p:nvSpPr>
        <p:spPr bwMode="auto">
          <a:xfrm>
            <a:off x="542544" y="872484"/>
            <a:ext cx="6587188" cy="1836287"/>
          </a:xfrm>
          <a:prstGeom prst="rect">
            <a:avLst/>
          </a:prstGeom>
          <a:solidFill>
            <a:schemeClr val="bg1">
              <a:lumMod val="85000"/>
            </a:schemeClr>
          </a:solidFill>
          <a:ln>
            <a:solidFill>
              <a:schemeClr val="tx1"/>
            </a:solidFill>
          </a:ln>
          <a:effectLst/>
        </p:spPr>
        <p:txBody>
          <a:bodyPr vert="horz" wrap="none" lIns="0" tIns="355488"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92929"/>
                </a:solidFill>
                <a:effectLst/>
                <a:latin typeface="Menlo"/>
              </a:rPr>
              <a:t>#Filling all missing values with 0</a:t>
            </a:r>
            <a:br>
              <a:rPr kumimoji="0" lang="en-US" altLang="en-US" sz="2400" b="0" i="0" u="none" strike="noStrike" cap="none" normalizeH="0" baseline="0" dirty="0">
                <a:ln>
                  <a:noFill/>
                </a:ln>
                <a:solidFill>
                  <a:srgbClr val="292929"/>
                </a:solidFill>
                <a:effectLst/>
                <a:latin typeface="Menlo"/>
              </a:rPr>
            </a:br>
            <a:r>
              <a:rPr kumimoji="0" lang="en-US" altLang="en-US" sz="2400" b="0" i="0" u="none" strike="noStrike" cap="none" normalizeH="0" baseline="0" dirty="0">
                <a:ln>
                  <a:noFill/>
                </a:ln>
                <a:solidFill>
                  <a:srgbClr val="292929"/>
                </a:solidFill>
                <a:effectLst/>
                <a:latin typeface="Menlo"/>
              </a:rPr>
              <a:t>data = </a:t>
            </a:r>
            <a:r>
              <a:rPr kumimoji="0" lang="en-US" altLang="en-US" sz="2400" b="0" i="0" u="none" strike="noStrike" cap="none" normalizeH="0" baseline="0" dirty="0" err="1">
                <a:ln>
                  <a:noFill/>
                </a:ln>
                <a:solidFill>
                  <a:srgbClr val="292929"/>
                </a:solidFill>
                <a:effectLst/>
                <a:latin typeface="Menlo"/>
              </a:rPr>
              <a:t>data.fillna</a:t>
            </a:r>
            <a:r>
              <a:rPr kumimoji="0" lang="en-US" altLang="en-US" sz="2400" b="0" i="0" u="none" strike="noStrike" cap="none" normalizeH="0" baseline="0" dirty="0">
                <a:ln>
                  <a:noFill/>
                </a:ln>
                <a:solidFill>
                  <a:srgbClr val="292929"/>
                </a:solidFill>
                <a:effectLst/>
                <a:latin typeface="Menlo"/>
              </a:rPr>
              <a:t>(0)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92929"/>
                </a:solidFill>
                <a:effectLst/>
                <a:latin typeface="Menlo"/>
              </a:rPr>
              <a:t>#Filling missing values with medians of the columns</a:t>
            </a:r>
            <a:br>
              <a:rPr kumimoji="0" lang="en-US" altLang="en-US" sz="2400" b="0" i="0" u="none" strike="noStrike" cap="none" normalizeH="0" baseline="0" dirty="0">
                <a:ln>
                  <a:noFill/>
                </a:ln>
                <a:solidFill>
                  <a:srgbClr val="292929"/>
                </a:solidFill>
                <a:effectLst/>
                <a:latin typeface="Menlo"/>
              </a:rPr>
            </a:br>
            <a:r>
              <a:rPr kumimoji="0" lang="en-US" altLang="en-US" sz="2400" b="0" i="0" u="none" strike="noStrike" cap="none" normalizeH="0" baseline="0" dirty="0">
                <a:ln>
                  <a:noFill/>
                </a:ln>
                <a:solidFill>
                  <a:srgbClr val="292929"/>
                </a:solidFill>
                <a:effectLst/>
                <a:latin typeface="Menlo"/>
              </a:rPr>
              <a:t>data = </a:t>
            </a:r>
            <a:r>
              <a:rPr kumimoji="0" lang="en-US" altLang="en-US" sz="2400" b="0" i="0" u="none" strike="noStrike" cap="none" normalizeH="0" baseline="0" dirty="0" err="1">
                <a:ln>
                  <a:noFill/>
                </a:ln>
                <a:solidFill>
                  <a:srgbClr val="292929"/>
                </a:solidFill>
                <a:effectLst/>
                <a:latin typeface="Menlo"/>
              </a:rPr>
              <a:t>data.fillna</a:t>
            </a:r>
            <a:r>
              <a:rPr kumimoji="0" lang="en-US" altLang="en-US" sz="2400" b="0" i="0" u="none" strike="noStrike" cap="none" normalizeH="0" baseline="0" dirty="0">
                <a:ln>
                  <a:noFill/>
                </a:ln>
                <a:solidFill>
                  <a:srgbClr val="292929"/>
                </a:solidFill>
                <a:effectLst/>
                <a:latin typeface="Menlo"/>
              </a:rPr>
              <a:t>(</a:t>
            </a:r>
            <a:r>
              <a:rPr kumimoji="0" lang="en-US" altLang="en-US" sz="2400" b="0" i="0" u="none" strike="noStrike" cap="none" normalizeH="0" baseline="0" dirty="0" err="1">
                <a:ln>
                  <a:noFill/>
                </a:ln>
                <a:solidFill>
                  <a:srgbClr val="292929"/>
                </a:solidFill>
                <a:effectLst/>
                <a:latin typeface="Menlo"/>
              </a:rPr>
              <a:t>data.median</a:t>
            </a:r>
            <a:r>
              <a:rPr kumimoji="0" lang="en-US" altLang="en-US" sz="2400" b="0" i="0" u="none" strike="noStrike" cap="none" normalizeH="0" baseline="0" dirty="0">
                <a:ln>
                  <a:noFill/>
                </a:ln>
                <a:solidFill>
                  <a:srgbClr val="292929"/>
                </a:solidFill>
                <a:effectLst/>
                <a:latin typeface="Menlo"/>
              </a:rPr>
              <a:t>())</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8" name="CaixaDeTexto 7">
            <a:extLst>
              <a:ext uri="{FF2B5EF4-FFF2-40B4-BE49-F238E27FC236}">
                <a16:creationId xmlns:a16="http://schemas.microsoft.com/office/drawing/2014/main" id="{6C47A737-5F7D-4285-A895-E303473D0E31}"/>
              </a:ext>
            </a:extLst>
          </p:cNvPr>
          <p:cNvSpPr txBox="1"/>
          <p:nvPr/>
        </p:nvSpPr>
        <p:spPr>
          <a:xfrm>
            <a:off x="390144" y="226153"/>
            <a:ext cx="6096000" cy="646331"/>
          </a:xfrm>
          <a:prstGeom prst="rect">
            <a:avLst/>
          </a:prstGeom>
          <a:noFill/>
        </p:spPr>
        <p:txBody>
          <a:bodyPr wrap="square">
            <a:spAutoFit/>
          </a:bodyPr>
          <a:lstStyle/>
          <a:p>
            <a:pPr algn="just"/>
            <a:r>
              <a:rPr lang="en-US" sz="3600" dirty="0"/>
              <a:t>Numeric Imputation</a:t>
            </a:r>
          </a:p>
        </p:txBody>
      </p:sp>
      <p:grpSp>
        <p:nvGrpSpPr>
          <p:cNvPr id="14" name="Agrupar 13">
            <a:extLst>
              <a:ext uri="{FF2B5EF4-FFF2-40B4-BE49-F238E27FC236}">
                <a16:creationId xmlns:a16="http://schemas.microsoft.com/office/drawing/2014/main" id="{7725848B-C500-422B-8D05-E5A76AC53533}"/>
              </a:ext>
            </a:extLst>
          </p:cNvPr>
          <p:cNvGrpSpPr/>
          <p:nvPr/>
        </p:nvGrpSpPr>
        <p:grpSpPr>
          <a:xfrm>
            <a:off x="3681984" y="3105834"/>
            <a:ext cx="8266176" cy="2110238"/>
            <a:chOff x="4023360" y="3105834"/>
            <a:chExt cx="8266176" cy="2110238"/>
          </a:xfrm>
        </p:grpSpPr>
        <p:sp>
          <p:nvSpPr>
            <p:cNvPr id="11" name="CaixaDeTexto 10">
              <a:extLst>
                <a:ext uri="{FF2B5EF4-FFF2-40B4-BE49-F238E27FC236}">
                  <a16:creationId xmlns:a16="http://schemas.microsoft.com/office/drawing/2014/main" id="{7C0EE538-7D33-4457-8213-B77A17D087E2}"/>
                </a:ext>
              </a:extLst>
            </p:cNvPr>
            <p:cNvSpPr txBox="1"/>
            <p:nvPr/>
          </p:nvSpPr>
          <p:spPr>
            <a:xfrm>
              <a:off x="6096000" y="3105834"/>
              <a:ext cx="6096000" cy="646331"/>
            </a:xfrm>
            <a:prstGeom prst="rect">
              <a:avLst/>
            </a:prstGeom>
            <a:noFill/>
          </p:spPr>
          <p:txBody>
            <a:bodyPr wrap="square">
              <a:spAutoFit/>
            </a:bodyPr>
            <a:lstStyle/>
            <a:p>
              <a:pPr algn="just"/>
              <a:r>
                <a:rPr lang="en-US" sz="3600" dirty="0"/>
                <a:t>Categorical Imputation</a:t>
              </a:r>
            </a:p>
          </p:txBody>
        </p:sp>
        <p:sp>
          <p:nvSpPr>
            <p:cNvPr id="13" name="CaixaDeTexto 12">
              <a:extLst>
                <a:ext uri="{FF2B5EF4-FFF2-40B4-BE49-F238E27FC236}">
                  <a16:creationId xmlns:a16="http://schemas.microsoft.com/office/drawing/2014/main" id="{9BACC0E5-1278-407B-9660-6BD94A8D6E39}"/>
                </a:ext>
              </a:extLst>
            </p:cNvPr>
            <p:cNvSpPr txBox="1"/>
            <p:nvPr/>
          </p:nvSpPr>
          <p:spPr>
            <a:xfrm>
              <a:off x="4023360" y="4015743"/>
              <a:ext cx="8266176" cy="1200329"/>
            </a:xfrm>
            <a:prstGeom prst="rect">
              <a:avLst/>
            </a:prstGeom>
            <a:solidFill>
              <a:schemeClr val="bg1">
                <a:lumMod val="85000"/>
              </a:schemeClr>
            </a:solidFill>
            <a:ln>
              <a:solidFill>
                <a:schemeClr val="tx1"/>
              </a:solidFill>
            </a:ln>
          </p:spPr>
          <p:txBody>
            <a:bodyPr wrap="square">
              <a:spAutoFit/>
            </a:bodyPr>
            <a:lstStyle/>
            <a:p>
              <a:r>
                <a:rPr lang="en-US" sz="2400" b="1" i="0" dirty="0">
                  <a:solidFill>
                    <a:srgbClr val="292929"/>
                  </a:solidFill>
                  <a:effectLst/>
                  <a:latin typeface="Menlo"/>
                </a:rPr>
                <a:t>#Max fill function for categorical columns</a:t>
              </a:r>
              <a:br>
                <a:rPr lang="en-US" sz="2400" dirty="0"/>
              </a:br>
              <a:r>
                <a:rPr lang="en-US" sz="2400" b="0" i="0" dirty="0">
                  <a:solidFill>
                    <a:srgbClr val="292929"/>
                  </a:solidFill>
                  <a:effectLst/>
                  <a:latin typeface="Menlo"/>
                </a:rPr>
                <a:t>data['</a:t>
              </a:r>
              <a:r>
                <a:rPr lang="en-US" sz="2400" b="0" i="0" dirty="0" err="1">
                  <a:solidFill>
                    <a:srgbClr val="292929"/>
                  </a:solidFill>
                  <a:effectLst/>
                  <a:latin typeface="Menlo"/>
                </a:rPr>
                <a:t>column_name</a:t>
              </a:r>
              <a:r>
                <a:rPr lang="en-US" sz="2400" b="0" i="0" dirty="0">
                  <a:solidFill>
                    <a:srgbClr val="292929"/>
                  </a:solidFill>
                  <a:effectLst/>
                  <a:latin typeface="Menlo"/>
                </a:rPr>
                <a:t>'].</a:t>
              </a:r>
              <a:r>
                <a:rPr lang="en-US" sz="2400" b="0" i="0" dirty="0" err="1">
                  <a:solidFill>
                    <a:srgbClr val="292929"/>
                  </a:solidFill>
                  <a:effectLst/>
                  <a:latin typeface="Menlo"/>
                </a:rPr>
                <a:t>fillna</a:t>
              </a:r>
              <a:r>
                <a:rPr lang="en-US" sz="2400" b="0" i="0" dirty="0">
                  <a:solidFill>
                    <a:srgbClr val="292929"/>
                  </a:solidFill>
                  <a:effectLst/>
                  <a:latin typeface="Menlo"/>
                </a:rPr>
                <a:t>(data['</a:t>
              </a:r>
              <a:r>
                <a:rPr lang="en-US" sz="2400" b="0" i="0" dirty="0" err="1">
                  <a:solidFill>
                    <a:srgbClr val="292929"/>
                  </a:solidFill>
                  <a:effectLst/>
                  <a:latin typeface="Menlo"/>
                </a:rPr>
                <a:t>column_name</a:t>
              </a:r>
              <a:r>
                <a:rPr lang="en-US" sz="2400" b="0" i="0" dirty="0">
                  <a:solidFill>
                    <a:srgbClr val="292929"/>
                  </a:solidFill>
                  <a:effectLst/>
                  <a:latin typeface="Menlo"/>
                </a:rPr>
                <a:t>'].</a:t>
              </a:r>
              <a:r>
                <a:rPr lang="en-US" sz="2400" b="0" i="0" dirty="0" err="1">
                  <a:solidFill>
                    <a:srgbClr val="292929"/>
                  </a:solidFill>
                  <a:effectLst/>
                  <a:latin typeface="Menlo"/>
                </a:rPr>
                <a:t>value_counts</a:t>
              </a:r>
              <a:r>
                <a:rPr lang="en-US" sz="2400" b="0" i="0" dirty="0">
                  <a:solidFill>
                    <a:srgbClr val="292929"/>
                  </a:solidFill>
                  <a:effectLst/>
                  <a:latin typeface="Menlo"/>
                </a:rPr>
                <a:t>()</a:t>
              </a:r>
              <a:br>
                <a:rPr lang="en-US" sz="2400" dirty="0"/>
              </a:br>
              <a:r>
                <a:rPr lang="en-US" sz="2400" b="0" i="0" dirty="0">
                  <a:solidFill>
                    <a:srgbClr val="292929"/>
                  </a:solidFill>
                  <a:effectLst/>
                  <a:latin typeface="Menlo"/>
                </a:rPr>
                <a:t>.</a:t>
              </a:r>
              <a:r>
                <a:rPr lang="en-US" sz="2400" b="0" i="0" dirty="0" err="1">
                  <a:solidFill>
                    <a:srgbClr val="292929"/>
                  </a:solidFill>
                  <a:effectLst/>
                  <a:latin typeface="Menlo"/>
                </a:rPr>
                <a:t>idxmax</a:t>
              </a:r>
              <a:r>
                <a:rPr lang="en-US" sz="2400" b="0" i="0" dirty="0">
                  <a:solidFill>
                    <a:srgbClr val="292929"/>
                  </a:solidFill>
                  <a:effectLst/>
                  <a:latin typeface="Menlo"/>
                </a:rPr>
                <a:t>(), </a:t>
              </a:r>
              <a:r>
                <a:rPr lang="en-US" sz="2400" b="0" i="0" dirty="0" err="1">
                  <a:solidFill>
                    <a:srgbClr val="292929"/>
                  </a:solidFill>
                  <a:effectLst/>
                  <a:latin typeface="Menlo"/>
                </a:rPr>
                <a:t>inplace</a:t>
              </a:r>
              <a:r>
                <a:rPr lang="en-US" sz="2400" b="0" i="0" dirty="0">
                  <a:solidFill>
                    <a:srgbClr val="292929"/>
                  </a:solidFill>
                  <a:effectLst/>
                  <a:latin typeface="Menlo"/>
                </a:rPr>
                <a:t>=True)</a:t>
              </a:r>
              <a:endParaRPr lang="en-US" sz="2400" dirty="0"/>
            </a:p>
          </p:txBody>
        </p:sp>
      </p:grpSp>
    </p:spTree>
    <p:extLst>
      <p:ext uri="{BB962C8B-B14F-4D97-AF65-F5344CB8AC3E}">
        <p14:creationId xmlns:p14="http://schemas.microsoft.com/office/powerpoint/2010/main" val="38640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7C06AF-BE3F-4CE7-9099-19E26C4A2FD3}"/>
              </a:ext>
            </a:extLst>
          </p:cNvPr>
          <p:cNvSpPr>
            <a:spLocks noGrp="1"/>
          </p:cNvSpPr>
          <p:nvPr>
            <p:ph type="title"/>
          </p:nvPr>
        </p:nvSpPr>
        <p:spPr>
          <a:xfrm>
            <a:off x="204216" y="96901"/>
            <a:ext cx="10515600" cy="1325563"/>
          </a:xfrm>
        </p:spPr>
        <p:txBody>
          <a:bodyPr/>
          <a:lstStyle/>
          <a:p>
            <a:r>
              <a:rPr lang="en-US" dirty="0"/>
              <a:t>Handling Outliers</a:t>
            </a:r>
          </a:p>
        </p:txBody>
      </p:sp>
      <p:sp>
        <p:nvSpPr>
          <p:cNvPr id="7" name="CaixaDeTexto 6">
            <a:extLst>
              <a:ext uri="{FF2B5EF4-FFF2-40B4-BE49-F238E27FC236}">
                <a16:creationId xmlns:a16="http://schemas.microsoft.com/office/drawing/2014/main" id="{EFF1B50C-BF03-4197-9465-19AFA7D9949E}"/>
              </a:ext>
            </a:extLst>
          </p:cNvPr>
          <p:cNvSpPr txBox="1"/>
          <p:nvPr/>
        </p:nvSpPr>
        <p:spPr>
          <a:xfrm>
            <a:off x="588264" y="1182231"/>
            <a:ext cx="10244328" cy="2246769"/>
          </a:xfrm>
          <a:prstGeom prst="rect">
            <a:avLst/>
          </a:prstGeom>
          <a:noFill/>
        </p:spPr>
        <p:txBody>
          <a:bodyPr wrap="square">
            <a:spAutoFit/>
          </a:bodyPr>
          <a:lstStyle/>
          <a:p>
            <a:pPr algn="l"/>
            <a:r>
              <a:rPr lang="en-US" sz="2800" b="1" i="0" dirty="0">
                <a:solidFill>
                  <a:srgbClr val="292929"/>
                </a:solidFill>
                <a:effectLst/>
                <a:latin typeface="sohne"/>
              </a:rPr>
              <a:t>Outlier Detection with Standard Deviation</a:t>
            </a:r>
          </a:p>
          <a:p>
            <a:pPr marL="457200" indent="-457200" algn="l">
              <a:buFont typeface="Arial" panose="020B0604020202020204" pitchFamily="34" charset="0"/>
              <a:buChar char="•"/>
            </a:pPr>
            <a:r>
              <a:rPr lang="en-US" sz="2800" b="0" i="0" dirty="0">
                <a:solidFill>
                  <a:srgbClr val="292929"/>
                </a:solidFill>
                <a:effectLst/>
                <a:latin typeface="charter"/>
              </a:rPr>
              <a:t>If a value has a distance to the average higher than </a:t>
            </a:r>
            <a:r>
              <a:rPr lang="en-US" sz="2800" b="1" i="1" dirty="0">
                <a:solidFill>
                  <a:srgbClr val="292929"/>
                </a:solidFill>
                <a:effectLst/>
                <a:latin typeface="charter"/>
              </a:rPr>
              <a:t>x * standard deviation</a:t>
            </a:r>
            <a:r>
              <a:rPr lang="en-US" sz="2800" b="1" i="0" dirty="0">
                <a:solidFill>
                  <a:srgbClr val="292929"/>
                </a:solidFill>
                <a:effectLst/>
                <a:latin typeface="charter"/>
              </a:rPr>
              <a:t>, </a:t>
            </a:r>
            <a:r>
              <a:rPr lang="en-US" sz="2800" b="0" i="0" dirty="0">
                <a:solidFill>
                  <a:srgbClr val="292929"/>
                </a:solidFill>
                <a:effectLst/>
                <a:latin typeface="charter"/>
              </a:rPr>
              <a:t>it can be assumed as an outlier. Then what </a:t>
            </a:r>
            <a:r>
              <a:rPr lang="en-US" sz="2800" b="1" i="0" dirty="0">
                <a:solidFill>
                  <a:srgbClr val="292929"/>
                </a:solidFill>
                <a:effectLst/>
                <a:latin typeface="charter"/>
              </a:rPr>
              <a:t>x </a:t>
            </a:r>
            <a:r>
              <a:rPr lang="en-US" sz="2800" b="0" i="0" dirty="0">
                <a:solidFill>
                  <a:srgbClr val="292929"/>
                </a:solidFill>
                <a:effectLst/>
                <a:latin typeface="charter"/>
              </a:rPr>
              <a:t>should be?</a:t>
            </a:r>
          </a:p>
          <a:p>
            <a:pPr marL="457200" indent="-457200" algn="l">
              <a:buFont typeface="Arial" panose="020B0604020202020204" pitchFamily="34" charset="0"/>
              <a:buChar char="•"/>
            </a:pPr>
            <a:r>
              <a:rPr lang="en-US" sz="2800" b="0" i="0" dirty="0">
                <a:solidFill>
                  <a:srgbClr val="FF0000"/>
                </a:solidFill>
                <a:effectLst/>
                <a:latin typeface="charter"/>
              </a:rPr>
              <a:t>There is no trivial solution for x, but usually, a value between 2 and 4 seems practical.</a:t>
            </a:r>
          </a:p>
        </p:txBody>
      </p:sp>
      <p:sp>
        <p:nvSpPr>
          <p:cNvPr id="9" name="CaixaDeTexto 8">
            <a:extLst>
              <a:ext uri="{FF2B5EF4-FFF2-40B4-BE49-F238E27FC236}">
                <a16:creationId xmlns:a16="http://schemas.microsoft.com/office/drawing/2014/main" id="{D84B0FF2-847A-4E36-9CDE-E67AB0604BC4}"/>
              </a:ext>
            </a:extLst>
          </p:cNvPr>
          <p:cNvSpPr txBox="1"/>
          <p:nvPr/>
        </p:nvSpPr>
        <p:spPr>
          <a:xfrm>
            <a:off x="1100328" y="3651433"/>
            <a:ext cx="9473184" cy="1938992"/>
          </a:xfrm>
          <a:prstGeom prst="rect">
            <a:avLst/>
          </a:prstGeom>
          <a:solidFill>
            <a:schemeClr val="bg1">
              <a:lumMod val="85000"/>
            </a:schemeClr>
          </a:solidFill>
          <a:ln>
            <a:solidFill>
              <a:schemeClr val="tx1"/>
            </a:solidFill>
          </a:ln>
        </p:spPr>
        <p:txBody>
          <a:bodyPr wrap="square">
            <a:spAutoFit/>
          </a:bodyPr>
          <a:lstStyle/>
          <a:p>
            <a:r>
              <a:rPr lang="en-US" sz="2000" b="1" i="0" dirty="0">
                <a:solidFill>
                  <a:srgbClr val="292929"/>
                </a:solidFill>
                <a:effectLst/>
                <a:latin typeface="Menlo"/>
              </a:rPr>
              <a:t>#Dropping the outlier rows with standard deviation</a:t>
            </a:r>
            <a:br>
              <a:rPr lang="en-US" sz="2000" dirty="0"/>
            </a:br>
            <a:r>
              <a:rPr lang="en-US" sz="2000" b="0" i="0" dirty="0">
                <a:solidFill>
                  <a:srgbClr val="292929"/>
                </a:solidFill>
                <a:effectLst/>
                <a:latin typeface="Menlo"/>
              </a:rPr>
              <a:t>factor = 3</a:t>
            </a:r>
            <a:br>
              <a:rPr lang="en-US" sz="2000" dirty="0"/>
            </a:br>
            <a:r>
              <a:rPr lang="en-US" sz="2000" b="0" i="0" dirty="0" err="1">
                <a:solidFill>
                  <a:srgbClr val="292929"/>
                </a:solidFill>
                <a:effectLst/>
                <a:latin typeface="Menlo"/>
              </a:rPr>
              <a:t>upper_lim</a:t>
            </a:r>
            <a:r>
              <a:rPr lang="en-US" sz="2000" b="0" i="0" dirty="0">
                <a:solidFill>
                  <a:srgbClr val="292929"/>
                </a:solidFill>
                <a:effectLst/>
                <a:latin typeface="Menlo"/>
              </a:rPr>
              <a:t> = data['column'].mean () + data['column'].std () * factor</a:t>
            </a:r>
            <a:br>
              <a:rPr lang="en-US" sz="2000" dirty="0"/>
            </a:br>
            <a:r>
              <a:rPr lang="en-US" sz="2000" b="0" i="0" dirty="0" err="1">
                <a:solidFill>
                  <a:srgbClr val="292929"/>
                </a:solidFill>
                <a:effectLst/>
                <a:latin typeface="Menlo"/>
              </a:rPr>
              <a:t>lower_lim</a:t>
            </a:r>
            <a:r>
              <a:rPr lang="en-US" sz="2000" b="0" i="0" dirty="0">
                <a:solidFill>
                  <a:srgbClr val="292929"/>
                </a:solidFill>
                <a:effectLst/>
                <a:latin typeface="Menlo"/>
              </a:rPr>
              <a:t> = data['column'].mean () - data['column'].std () * factor</a:t>
            </a:r>
            <a:br>
              <a:rPr lang="en-US" sz="2000" dirty="0"/>
            </a:br>
            <a:br>
              <a:rPr lang="en-US" sz="2000" dirty="0"/>
            </a:br>
            <a:r>
              <a:rPr lang="en-US" sz="2000" b="0" i="0" dirty="0">
                <a:solidFill>
                  <a:srgbClr val="292929"/>
                </a:solidFill>
                <a:effectLst/>
                <a:latin typeface="Menlo"/>
              </a:rPr>
              <a:t>data = data[(data['column'] &lt; </a:t>
            </a:r>
            <a:r>
              <a:rPr lang="en-US" sz="2000" b="0" i="0" dirty="0" err="1">
                <a:solidFill>
                  <a:srgbClr val="292929"/>
                </a:solidFill>
                <a:effectLst/>
                <a:latin typeface="Menlo"/>
              </a:rPr>
              <a:t>upper_lim</a:t>
            </a:r>
            <a:r>
              <a:rPr lang="en-US" sz="2000" b="0" i="0" dirty="0">
                <a:solidFill>
                  <a:srgbClr val="292929"/>
                </a:solidFill>
                <a:effectLst/>
                <a:latin typeface="Menlo"/>
              </a:rPr>
              <a:t>) &amp; (data['column'] &gt; </a:t>
            </a:r>
            <a:r>
              <a:rPr lang="en-US" sz="2000" b="0" i="0" dirty="0" err="1">
                <a:solidFill>
                  <a:srgbClr val="292929"/>
                </a:solidFill>
                <a:effectLst/>
                <a:latin typeface="Menlo"/>
              </a:rPr>
              <a:t>lower_lim</a:t>
            </a:r>
            <a:r>
              <a:rPr lang="en-US" sz="2000" b="0" i="0" dirty="0">
                <a:solidFill>
                  <a:srgbClr val="292929"/>
                </a:solidFill>
                <a:effectLst/>
                <a:latin typeface="Menlo"/>
              </a:rPr>
              <a:t>)]</a:t>
            </a:r>
            <a:endParaRPr lang="en-US" sz="2000" dirty="0"/>
          </a:p>
        </p:txBody>
      </p:sp>
    </p:spTree>
    <p:extLst>
      <p:ext uri="{BB962C8B-B14F-4D97-AF65-F5344CB8AC3E}">
        <p14:creationId xmlns:p14="http://schemas.microsoft.com/office/powerpoint/2010/main" val="1856505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EFF1B50C-BF03-4197-9465-19AFA7D9949E}"/>
              </a:ext>
            </a:extLst>
          </p:cNvPr>
          <p:cNvSpPr txBox="1"/>
          <p:nvPr/>
        </p:nvSpPr>
        <p:spPr>
          <a:xfrm>
            <a:off x="310896" y="194679"/>
            <a:ext cx="5468112" cy="5693866"/>
          </a:xfrm>
          <a:prstGeom prst="rect">
            <a:avLst/>
          </a:prstGeom>
          <a:noFill/>
        </p:spPr>
        <p:txBody>
          <a:bodyPr wrap="square">
            <a:spAutoFit/>
          </a:bodyPr>
          <a:lstStyle/>
          <a:p>
            <a:pPr algn="l"/>
            <a:r>
              <a:rPr lang="en-US" sz="2800" b="1" i="0" dirty="0">
                <a:solidFill>
                  <a:srgbClr val="292929"/>
                </a:solidFill>
                <a:effectLst/>
                <a:latin typeface="sohne"/>
              </a:rPr>
              <a:t>Outlier Detection with Percentiles</a:t>
            </a:r>
          </a:p>
          <a:p>
            <a:pPr marL="457200" indent="-457200" algn="l">
              <a:buFont typeface="Arial" panose="020B0604020202020204" pitchFamily="34" charset="0"/>
              <a:buChar char="•"/>
            </a:pPr>
            <a:r>
              <a:rPr lang="en-US" sz="2800" b="0" i="0" dirty="0">
                <a:solidFill>
                  <a:srgbClr val="292929"/>
                </a:solidFill>
                <a:effectLst/>
                <a:latin typeface="charter"/>
              </a:rPr>
              <a:t>You can assume a certain percent of the value from the top or the bottom as an outlier. </a:t>
            </a:r>
          </a:p>
          <a:p>
            <a:pPr marL="457200" indent="-457200" algn="l">
              <a:buFont typeface="Arial" panose="020B0604020202020204" pitchFamily="34" charset="0"/>
              <a:buChar char="•"/>
            </a:pPr>
            <a:r>
              <a:rPr lang="en-US" sz="2800" b="0" i="0" dirty="0">
                <a:effectLst/>
                <a:latin typeface="charter"/>
              </a:rPr>
              <a:t>Additionally, a common mistake is using the percentiles according to the range of the data. In other words, if your data ranges from 0 to 100, your top 5% is not the values between 96 and 100. Top 5% means here the values that are out of the 95th percentile of data.</a:t>
            </a:r>
          </a:p>
        </p:txBody>
      </p:sp>
      <p:sp>
        <p:nvSpPr>
          <p:cNvPr id="6" name="CaixaDeTexto 5">
            <a:extLst>
              <a:ext uri="{FF2B5EF4-FFF2-40B4-BE49-F238E27FC236}">
                <a16:creationId xmlns:a16="http://schemas.microsoft.com/office/drawing/2014/main" id="{795A819A-3D48-499B-B192-60AC30309683}"/>
              </a:ext>
            </a:extLst>
          </p:cNvPr>
          <p:cNvSpPr txBox="1"/>
          <p:nvPr/>
        </p:nvSpPr>
        <p:spPr>
          <a:xfrm>
            <a:off x="6071616" y="1862756"/>
            <a:ext cx="6120384" cy="2308324"/>
          </a:xfrm>
          <a:prstGeom prst="rect">
            <a:avLst/>
          </a:prstGeom>
          <a:solidFill>
            <a:schemeClr val="bg1">
              <a:lumMod val="85000"/>
            </a:schemeClr>
          </a:solidFill>
          <a:ln>
            <a:solidFill>
              <a:schemeClr val="tx1"/>
            </a:solidFill>
          </a:ln>
        </p:spPr>
        <p:txBody>
          <a:bodyPr wrap="square">
            <a:spAutoFit/>
          </a:bodyPr>
          <a:lstStyle/>
          <a:p>
            <a:r>
              <a:rPr lang="en-US" sz="2400" b="1" i="0" dirty="0">
                <a:solidFill>
                  <a:srgbClr val="292929"/>
                </a:solidFill>
                <a:effectLst/>
                <a:latin typeface="Menlo"/>
              </a:rPr>
              <a:t>#Dropping the outlier rows with Percentiles</a:t>
            </a:r>
            <a:br>
              <a:rPr lang="en-US" sz="2400" dirty="0"/>
            </a:br>
            <a:r>
              <a:rPr lang="en-US" sz="2400" b="0" i="0" dirty="0" err="1">
                <a:solidFill>
                  <a:srgbClr val="292929"/>
                </a:solidFill>
                <a:effectLst/>
                <a:latin typeface="Menlo"/>
              </a:rPr>
              <a:t>upper_lim</a:t>
            </a:r>
            <a:r>
              <a:rPr lang="en-US" sz="2400" b="0" i="0" dirty="0">
                <a:solidFill>
                  <a:srgbClr val="292929"/>
                </a:solidFill>
                <a:effectLst/>
                <a:latin typeface="Menlo"/>
              </a:rPr>
              <a:t> = data['column'].quantile(.95)</a:t>
            </a:r>
            <a:br>
              <a:rPr lang="en-US" sz="2400" dirty="0"/>
            </a:br>
            <a:r>
              <a:rPr lang="en-US" sz="2400" b="0" i="0" dirty="0" err="1">
                <a:solidFill>
                  <a:srgbClr val="292929"/>
                </a:solidFill>
                <a:effectLst/>
                <a:latin typeface="Menlo"/>
              </a:rPr>
              <a:t>lower_lim</a:t>
            </a:r>
            <a:r>
              <a:rPr lang="en-US" sz="2400" b="0" i="0" dirty="0">
                <a:solidFill>
                  <a:srgbClr val="292929"/>
                </a:solidFill>
                <a:effectLst/>
                <a:latin typeface="Menlo"/>
              </a:rPr>
              <a:t> = data['column'].quantile(.05)</a:t>
            </a:r>
            <a:br>
              <a:rPr lang="en-US" sz="2400" dirty="0"/>
            </a:br>
            <a:br>
              <a:rPr lang="en-US" sz="2400" dirty="0"/>
            </a:br>
            <a:r>
              <a:rPr lang="en-US" sz="2400" b="0" i="0" dirty="0">
                <a:solidFill>
                  <a:srgbClr val="292929"/>
                </a:solidFill>
                <a:effectLst/>
                <a:latin typeface="Menlo"/>
              </a:rPr>
              <a:t>data = data[(data['column'] &lt; </a:t>
            </a:r>
            <a:r>
              <a:rPr lang="en-US" sz="2400" b="0" i="0" dirty="0" err="1">
                <a:solidFill>
                  <a:srgbClr val="292929"/>
                </a:solidFill>
                <a:effectLst/>
                <a:latin typeface="Menlo"/>
              </a:rPr>
              <a:t>upper_lim</a:t>
            </a:r>
            <a:r>
              <a:rPr lang="en-US" sz="2400" b="0" i="0" dirty="0">
                <a:solidFill>
                  <a:srgbClr val="292929"/>
                </a:solidFill>
                <a:effectLst/>
                <a:latin typeface="Menlo"/>
              </a:rPr>
              <a:t>) &amp; (data['column'] &gt; </a:t>
            </a:r>
            <a:r>
              <a:rPr lang="en-US" sz="2400" b="0" i="0" dirty="0" err="1">
                <a:solidFill>
                  <a:srgbClr val="292929"/>
                </a:solidFill>
                <a:effectLst/>
                <a:latin typeface="Menlo"/>
              </a:rPr>
              <a:t>lower_lim</a:t>
            </a:r>
            <a:r>
              <a:rPr lang="en-US" sz="2400" b="0" i="0" dirty="0">
                <a:solidFill>
                  <a:srgbClr val="292929"/>
                </a:solidFill>
                <a:effectLst/>
                <a:latin typeface="Menlo"/>
              </a:rPr>
              <a:t>)]</a:t>
            </a:r>
            <a:endParaRPr lang="en-US" sz="2400" dirty="0"/>
          </a:p>
        </p:txBody>
      </p:sp>
    </p:spTree>
    <p:extLst>
      <p:ext uri="{BB962C8B-B14F-4D97-AF65-F5344CB8AC3E}">
        <p14:creationId xmlns:p14="http://schemas.microsoft.com/office/powerpoint/2010/main" val="3382989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EFF1B50C-BF03-4197-9465-19AFA7D9949E}"/>
              </a:ext>
            </a:extLst>
          </p:cNvPr>
          <p:cNvSpPr txBox="1"/>
          <p:nvPr/>
        </p:nvSpPr>
        <p:spPr>
          <a:xfrm>
            <a:off x="771144" y="435318"/>
            <a:ext cx="10882582" cy="2246769"/>
          </a:xfrm>
          <a:prstGeom prst="rect">
            <a:avLst/>
          </a:prstGeom>
          <a:noFill/>
        </p:spPr>
        <p:txBody>
          <a:bodyPr wrap="square">
            <a:spAutoFit/>
          </a:bodyPr>
          <a:lstStyle/>
          <a:p>
            <a:pPr algn="l"/>
            <a:r>
              <a:rPr lang="en-US" sz="2800" b="1" i="0" dirty="0">
                <a:solidFill>
                  <a:srgbClr val="292929"/>
                </a:solidFill>
                <a:effectLst/>
                <a:latin typeface="sohne"/>
              </a:rPr>
              <a:t>An Outlier Dilemma: Drop or Cap</a:t>
            </a:r>
          </a:p>
          <a:p>
            <a:pPr marL="457200" indent="-457200" algn="l">
              <a:buFont typeface="Arial" panose="020B0604020202020204" pitchFamily="34" charset="0"/>
              <a:buChar char="•"/>
            </a:pPr>
            <a:r>
              <a:rPr lang="en-US" sz="2800" b="0" i="0" dirty="0">
                <a:solidFill>
                  <a:srgbClr val="292929"/>
                </a:solidFill>
                <a:effectLst/>
                <a:latin typeface="charter"/>
              </a:rPr>
              <a:t>Another option for handling outliers is to cap them instead of dropping. </a:t>
            </a:r>
          </a:p>
          <a:p>
            <a:pPr marL="457200" indent="-457200" algn="l">
              <a:buFont typeface="Arial" panose="020B0604020202020204" pitchFamily="34" charset="0"/>
              <a:buChar char="•"/>
            </a:pPr>
            <a:r>
              <a:rPr lang="en-US" sz="2800" b="0" i="0" dirty="0">
                <a:solidFill>
                  <a:srgbClr val="292929"/>
                </a:solidFill>
                <a:effectLst/>
                <a:latin typeface="charter"/>
              </a:rPr>
              <a:t>So, you can keep your data size and at the end of the day, it might be better for the final model performance.</a:t>
            </a:r>
            <a:endParaRPr lang="en-US" sz="2800" b="0" i="0" dirty="0">
              <a:effectLst/>
              <a:latin typeface="charter"/>
            </a:endParaRPr>
          </a:p>
        </p:txBody>
      </p:sp>
      <p:sp>
        <p:nvSpPr>
          <p:cNvPr id="2" name="Rectangle 1">
            <a:extLst>
              <a:ext uri="{FF2B5EF4-FFF2-40B4-BE49-F238E27FC236}">
                <a16:creationId xmlns:a16="http://schemas.microsoft.com/office/drawing/2014/main" id="{86F487E5-2B0C-4588-84FC-257BF39F5653}"/>
              </a:ext>
            </a:extLst>
          </p:cNvPr>
          <p:cNvSpPr>
            <a:spLocks noChangeArrowheads="1"/>
          </p:cNvSpPr>
          <p:nvPr/>
        </p:nvSpPr>
        <p:spPr bwMode="auto">
          <a:xfrm>
            <a:off x="1849785" y="3073104"/>
            <a:ext cx="6905160" cy="2205619"/>
          </a:xfrm>
          <a:prstGeom prst="rect">
            <a:avLst/>
          </a:prstGeom>
          <a:solidFill>
            <a:schemeClr val="bg1">
              <a:lumMod val="85000"/>
            </a:schemeClr>
          </a:solidFill>
          <a:ln>
            <a:solidFill>
              <a:schemeClr val="tx1"/>
            </a:solidFill>
          </a:ln>
          <a:effectLst/>
        </p:spPr>
        <p:txBody>
          <a:bodyPr vert="horz" wrap="none" lIns="0" tIns="355488"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92929"/>
                </a:solidFill>
                <a:effectLst/>
                <a:latin typeface="Menlo"/>
              </a:rPr>
              <a:t>#Capping the outlier rows with Percentiles</a:t>
            </a:r>
            <a:br>
              <a:rPr kumimoji="0" lang="en-US" altLang="en-US" sz="2400" b="0" i="0" u="none" strike="noStrike" cap="none" normalizeH="0" baseline="0" dirty="0">
                <a:ln>
                  <a:noFill/>
                </a:ln>
                <a:solidFill>
                  <a:srgbClr val="292929"/>
                </a:solidFill>
                <a:effectLst/>
                <a:latin typeface="Menlo"/>
              </a:rPr>
            </a:br>
            <a:r>
              <a:rPr kumimoji="0" lang="en-US" altLang="en-US" sz="2400" b="0" i="0" u="none" strike="noStrike" cap="none" normalizeH="0" baseline="0" dirty="0" err="1">
                <a:ln>
                  <a:noFill/>
                </a:ln>
                <a:solidFill>
                  <a:srgbClr val="292929"/>
                </a:solidFill>
                <a:effectLst/>
                <a:latin typeface="Menlo"/>
              </a:rPr>
              <a:t>upper_lim</a:t>
            </a:r>
            <a:r>
              <a:rPr kumimoji="0" lang="en-US" altLang="en-US" sz="2400" b="0" i="0" u="none" strike="noStrike" cap="none" normalizeH="0" baseline="0" dirty="0">
                <a:ln>
                  <a:noFill/>
                </a:ln>
                <a:solidFill>
                  <a:srgbClr val="292929"/>
                </a:solidFill>
                <a:effectLst/>
                <a:latin typeface="Menlo"/>
              </a:rPr>
              <a:t> = data['column'].quantile(.95)</a:t>
            </a:r>
            <a:br>
              <a:rPr kumimoji="0" lang="en-US" altLang="en-US" sz="2400" b="0" i="0" u="none" strike="noStrike" cap="none" normalizeH="0" baseline="0" dirty="0">
                <a:ln>
                  <a:noFill/>
                </a:ln>
                <a:solidFill>
                  <a:srgbClr val="292929"/>
                </a:solidFill>
                <a:effectLst/>
                <a:latin typeface="Menlo"/>
              </a:rPr>
            </a:br>
            <a:r>
              <a:rPr kumimoji="0" lang="en-US" altLang="en-US" sz="2400" b="0" i="0" u="none" strike="noStrike" cap="none" normalizeH="0" baseline="0" dirty="0" err="1">
                <a:ln>
                  <a:noFill/>
                </a:ln>
                <a:solidFill>
                  <a:srgbClr val="292929"/>
                </a:solidFill>
                <a:effectLst/>
                <a:latin typeface="Menlo"/>
              </a:rPr>
              <a:t>lower_lim</a:t>
            </a:r>
            <a:r>
              <a:rPr kumimoji="0" lang="en-US" altLang="en-US" sz="2400" b="0" i="0" u="none" strike="noStrike" cap="none" normalizeH="0" baseline="0" dirty="0">
                <a:ln>
                  <a:noFill/>
                </a:ln>
                <a:solidFill>
                  <a:srgbClr val="292929"/>
                </a:solidFill>
                <a:effectLst/>
                <a:latin typeface="Menlo"/>
              </a:rPr>
              <a:t> = data['column'].quantile(.05)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292929"/>
                </a:solidFill>
                <a:effectLst/>
                <a:latin typeface="Menlo"/>
              </a:rPr>
              <a:t>data.loc</a:t>
            </a:r>
            <a:r>
              <a:rPr kumimoji="0" lang="en-US" altLang="en-US" sz="2400" b="0" i="0" u="none" strike="noStrike" cap="none" normalizeH="0" baseline="0" dirty="0">
                <a:ln>
                  <a:noFill/>
                </a:ln>
                <a:solidFill>
                  <a:srgbClr val="292929"/>
                </a:solidFill>
                <a:effectLst/>
                <a:latin typeface="Menlo"/>
              </a:rPr>
              <a:t>[(df[column] &gt; </a:t>
            </a:r>
            <a:r>
              <a:rPr kumimoji="0" lang="en-US" altLang="en-US" sz="2400" b="0" i="0" u="none" strike="noStrike" cap="none" normalizeH="0" baseline="0" dirty="0" err="1">
                <a:ln>
                  <a:noFill/>
                </a:ln>
                <a:solidFill>
                  <a:srgbClr val="292929"/>
                </a:solidFill>
                <a:effectLst/>
                <a:latin typeface="Menlo"/>
              </a:rPr>
              <a:t>upper_lim</a:t>
            </a:r>
            <a:r>
              <a:rPr kumimoji="0" lang="en-US" altLang="en-US" sz="2400" b="0" i="0" u="none" strike="noStrike" cap="none" normalizeH="0" baseline="0" dirty="0">
                <a:ln>
                  <a:noFill/>
                </a:ln>
                <a:solidFill>
                  <a:srgbClr val="292929"/>
                </a:solidFill>
                <a:effectLst/>
                <a:latin typeface="Menlo"/>
              </a:rPr>
              <a:t>),column] = </a:t>
            </a:r>
            <a:r>
              <a:rPr kumimoji="0" lang="en-US" altLang="en-US" sz="2400" b="0" i="0" u="none" strike="noStrike" cap="none" normalizeH="0" baseline="0" dirty="0" err="1">
                <a:ln>
                  <a:noFill/>
                </a:ln>
                <a:solidFill>
                  <a:srgbClr val="292929"/>
                </a:solidFill>
                <a:effectLst/>
                <a:latin typeface="Menlo"/>
              </a:rPr>
              <a:t>upper_lim</a:t>
            </a:r>
            <a:br>
              <a:rPr kumimoji="0" lang="en-US" altLang="en-US" sz="2400" b="0" i="0" u="none" strike="noStrike" cap="none" normalizeH="0" baseline="0" dirty="0">
                <a:ln>
                  <a:noFill/>
                </a:ln>
                <a:solidFill>
                  <a:srgbClr val="292929"/>
                </a:solidFill>
                <a:effectLst/>
                <a:latin typeface="Menlo"/>
              </a:rPr>
            </a:br>
            <a:r>
              <a:rPr kumimoji="0" lang="en-US" altLang="en-US" sz="2400" b="0" i="0" u="none" strike="noStrike" cap="none" normalizeH="0" baseline="0" dirty="0" err="1">
                <a:ln>
                  <a:noFill/>
                </a:ln>
                <a:solidFill>
                  <a:srgbClr val="292929"/>
                </a:solidFill>
                <a:effectLst/>
                <a:latin typeface="Menlo"/>
              </a:rPr>
              <a:t>data.loc</a:t>
            </a:r>
            <a:r>
              <a:rPr kumimoji="0" lang="en-US" altLang="en-US" sz="2400" b="0" i="0" u="none" strike="noStrike" cap="none" normalizeH="0" baseline="0" dirty="0">
                <a:ln>
                  <a:noFill/>
                </a:ln>
                <a:solidFill>
                  <a:srgbClr val="292929"/>
                </a:solidFill>
                <a:effectLst/>
                <a:latin typeface="Menlo"/>
              </a:rPr>
              <a:t>[(df[column] &lt; </a:t>
            </a:r>
            <a:r>
              <a:rPr kumimoji="0" lang="en-US" altLang="en-US" sz="2400" b="0" i="0" u="none" strike="noStrike" cap="none" normalizeH="0" baseline="0" dirty="0" err="1">
                <a:ln>
                  <a:noFill/>
                </a:ln>
                <a:solidFill>
                  <a:srgbClr val="292929"/>
                </a:solidFill>
                <a:effectLst/>
                <a:latin typeface="Menlo"/>
              </a:rPr>
              <a:t>lower_lim</a:t>
            </a:r>
            <a:r>
              <a:rPr kumimoji="0" lang="en-US" altLang="en-US" sz="2400" b="0" i="0" u="none" strike="noStrike" cap="none" normalizeH="0" baseline="0" dirty="0">
                <a:ln>
                  <a:noFill/>
                </a:ln>
                <a:solidFill>
                  <a:srgbClr val="292929"/>
                </a:solidFill>
                <a:effectLst/>
                <a:latin typeface="Menlo"/>
              </a:rPr>
              <a:t>),column] = </a:t>
            </a:r>
            <a:r>
              <a:rPr kumimoji="0" lang="en-US" altLang="en-US" sz="2400" b="0" i="0" u="none" strike="noStrike" cap="none" normalizeH="0" baseline="0" dirty="0" err="1">
                <a:ln>
                  <a:noFill/>
                </a:ln>
                <a:solidFill>
                  <a:srgbClr val="292929"/>
                </a:solidFill>
                <a:effectLst/>
                <a:latin typeface="Menlo"/>
              </a:rPr>
              <a:t>lower_lim</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89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60" y="5279511"/>
            <a:ext cx="9681882" cy="950602"/>
          </a:xfrm>
        </p:spPr>
        <p:txBody>
          <a:bodyPr vert="horz" lIns="91440" tIns="45720" rIns="91440" bIns="45720" rtlCol="0" anchor="b">
            <a:normAutofit/>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Theory of Network Defense</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03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BF931F-D8A1-46F5-858F-1CB0AD0DB6D3}"/>
              </a:ext>
            </a:extLst>
          </p:cNvPr>
          <p:cNvSpPr>
            <a:spLocks noGrp="1"/>
          </p:cNvSpPr>
          <p:nvPr>
            <p:ph type="title"/>
          </p:nvPr>
        </p:nvSpPr>
        <p:spPr>
          <a:xfrm>
            <a:off x="252984" y="143627"/>
            <a:ext cx="10515600" cy="744347"/>
          </a:xfrm>
        </p:spPr>
        <p:txBody>
          <a:bodyPr/>
          <a:lstStyle/>
          <a:p>
            <a:r>
              <a:rPr lang="en-US" dirty="0"/>
              <a:t>Binning</a:t>
            </a:r>
          </a:p>
        </p:txBody>
      </p:sp>
      <p:sp>
        <p:nvSpPr>
          <p:cNvPr id="3" name="Espaço Reservado para Conteúdo 2">
            <a:extLst>
              <a:ext uri="{FF2B5EF4-FFF2-40B4-BE49-F238E27FC236}">
                <a16:creationId xmlns:a16="http://schemas.microsoft.com/office/drawing/2014/main" id="{736D4FBA-2BB1-49C6-A45E-3EE167DC8463}"/>
              </a:ext>
            </a:extLst>
          </p:cNvPr>
          <p:cNvSpPr>
            <a:spLocks noGrp="1"/>
          </p:cNvSpPr>
          <p:nvPr>
            <p:ph idx="1"/>
          </p:nvPr>
        </p:nvSpPr>
        <p:spPr>
          <a:xfrm>
            <a:off x="252984" y="1179448"/>
            <a:ext cx="6720840" cy="4538599"/>
          </a:xfrm>
        </p:spPr>
        <p:txBody>
          <a:bodyPr>
            <a:normAutofit fontScale="92500" lnSpcReduction="10000"/>
          </a:bodyPr>
          <a:lstStyle/>
          <a:p>
            <a:pPr algn="just">
              <a:lnSpc>
                <a:spcPct val="100000"/>
              </a:lnSpc>
            </a:pPr>
            <a:r>
              <a:rPr lang="en-US" sz="3600" dirty="0"/>
              <a:t>Binning can be applied on </a:t>
            </a:r>
            <a:r>
              <a:rPr lang="en-US" sz="3600" b="1" dirty="0"/>
              <a:t>both categorical and numerical data</a:t>
            </a:r>
            <a:r>
              <a:rPr lang="en-US" sz="3600" dirty="0"/>
              <a:t>.</a:t>
            </a:r>
          </a:p>
          <a:p>
            <a:pPr algn="just">
              <a:lnSpc>
                <a:spcPct val="100000"/>
              </a:lnSpc>
            </a:pPr>
            <a:r>
              <a:rPr lang="en-US" sz="3600" dirty="0"/>
              <a:t>The main motivation of binning is to </a:t>
            </a:r>
            <a:r>
              <a:rPr lang="en-US" sz="3600" b="1" dirty="0"/>
              <a:t>make the model more robust and prevent overfitting</a:t>
            </a:r>
            <a:r>
              <a:rPr lang="en-US" sz="3600" dirty="0"/>
              <a:t>, however, it has a cost to the performance. </a:t>
            </a:r>
          </a:p>
          <a:p>
            <a:pPr algn="just">
              <a:lnSpc>
                <a:spcPct val="100000"/>
              </a:lnSpc>
            </a:pPr>
            <a:r>
              <a:rPr lang="en-US" sz="3600" dirty="0"/>
              <a:t>Every time you bin something, you sacrifice information and make your data more regularized.</a:t>
            </a:r>
          </a:p>
        </p:txBody>
      </p:sp>
      <p:pic>
        <p:nvPicPr>
          <p:cNvPr id="5" name="Imagem 4">
            <a:extLst>
              <a:ext uri="{FF2B5EF4-FFF2-40B4-BE49-F238E27FC236}">
                <a16:creationId xmlns:a16="http://schemas.microsoft.com/office/drawing/2014/main" id="{3846FB76-7B10-435B-8456-93E51BF3FDEF}"/>
              </a:ext>
            </a:extLst>
          </p:cNvPr>
          <p:cNvPicPr>
            <a:picLocks noChangeAspect="1"/>
          </p:cNvPicPr>
          <p:nvPr/>
        </p:nvPicPr>
        <p:blipFill>
          <a:blip r:embed="rId2"/>
          <a:stretch>
            <a:fillRect/>
          </a:stretch>
        </p:blipFill>
        <p:spPr>
          <a:xfrm>
            <a:off x="7482459" y="989457"/>
            <a:ext cx="4591050" cy="4324350"/>
          </a:xfrm>
          <a:prstGeom prst="rect">
            <a:avLst/>
          </a:prstGeom>
        </p:spPr>
      </p:pic>
    </p:spTree>
    <p:extLst>
      <p:ext uri="{BB962C8B-B14F-4D97-AF65-F5344CB8AC3E}">
        <p14:creationId xmlns:p14="http://schemas.microsoft.com/office/powerpoint/2010/main" val="577277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BF931F-D8A1-46F5-858F-1CB0AD0DB6D3}"/>
              </a:ext>
            </a:extLst>
          </p:cNvPr>
          <p:cNvSpPr>
            <a:spLocks noGrp="1"/>
          </p:cNvSpPr>
          <p:nvPr>
            <p:ph type="title"/>
          </p:nvPr>
        </p:nvSpPr>
        <p:spPr>
          <a:xfrm>
            <a:off x="252984" y="143627"/>
            <a:ext cx="10515600" cy="744347"/>
          </a:xfrm>
        </p:spPr>
        <p:txBody>
          <a:bodyPr/>
          <a:lstStyle/>
          <a:p>
            <a:r>
              <a:rPr lang="en-US" dirty="0"/>
              <a:t>Binning</a:t>
            </a:r>
          </a:p>
        </p:txBody>
      </p:sp>
      <p:sp>
        <p:nvSpPr>
          <p:cNvPr id="3" name="Espaço Reservado para Conteúdo 2">
            <a:extLst>
              <a:ext uri="{FF2B5EF4-FFF2-40B4-BE49-F238E27FC236}">
                <a16:creationId xmlns:a16="http://schemas.microsoft.com/office/drawing/2014/main" id="{736D4FBA-2BB1-49C6-A45E-3EE167DC8463}"/>
              </a:ext>
            </a:extLst>
          </p:cNvPr>
          <p:cNvSpPr>
            <a:spLocks noGrp="1"/>
          </p:cNvSpPr>
          <p:nvPr>
            <p:ph idx="1"/>
          </p:nvPr>
        </p:nvSpPr>
        <p:spPr>
          <a:xfrm>
            <a:off x="252984" y="1112393"/>
            <a:ext cx="11170920" cy="4538599"/>
          </a:xfrm>
        </p:spPr>
        <p:txBody>
          <a:bodyPr>
            <a:normAutofit/>
          </a:bodyPr>
          <a:lstStyle/>
          <a:p>
            <a:pPr algn="just">
              <a:lnSpc>
                <a:spcPct val="100000"/>
              </a:lnSpc>
            </a:pPr>
            <a:r>
              <a:rPr lang="en-US" sz="3600" dirty="0"/>
              <a:t>The trade-off between performance and overfitting is the key point of the binning process. </a:t>
            </a:r>
          </a:p>
        </p:txBody>
      </p:sp>
      <p:pic>
        <p:nvPicPr>
          <p:cNvPr id="6" name="Imagem 5">
            <a:extLst>
              <a:ext uri="{FF2B5EF4-FFF2-40B4-BE49-F238E27FC236}">
                <a16:creationId xmlns:a16="http://schemas.microsoft.com/office/drawing/2014/main" id="{803A0D24-E7B3-45FF-B90C-45E44CDC602F}"/>
              </a:ext>
            </a:extLst>
          </p:cNvPr>
          <p:cNvPicPr>
            <a:picLocks noChangeAspect="1"/>
          </p:cNvPicPr>
          <p:nvPr/>
        </p:nvPicPr>
        <p:blipFill>
          <a:blip r:embed="rId2"/>
          <a:stretch>
            <a:fillRect/>
          </a:stretch>
        </p:blipFill>
        <p:spPr>
          <a:xfrm>
            <a:off x="1286446" y="2374392"/>
            <a:ext cx="8448675" cy="3276600"/>
          </a:xfrm>
          <a:prstGeom prst="rect">
            <a:avLst/>
          </a:prstGeom>
        </p:spPr>
      </p:pic>
    </p:spTree>
    <p:extLst>
      <p:ext uri="{BB962C8B-B14F-4D97-AF65-F5344CB8AC3E}">
        <p14:creationId xmlns:p14="http://schemas.microsoft.com/office/powerpoint/2010/main" val="537538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59C363CF-AA62-4DE7-BC60-4D62D355196F}"/>
              </a:ext>
            </a:extLst>
          </p:cNvPr>
          <p:cNvPicPr>
            <a:picLocks noChangeAspect="1"/>
          </p:cNvPicPr>
          <p:nvPr/>
        </p:nvPicPr>
        <p:blipFill rotWithShape="1">
          <a:blip r:embed="rId2"/>
          <a:srcRect b="28417"/>
          <a:stretch/>
        </p:blipFill>
        <p:spPr>
          <a:xfrm>
            <a:off x="225803" y="790438"/>
            <a:ext cx="9324975" cy="4834128"/>
          </a:xfrm>
          <a:prstGeom prst="rect">
            <a:avLst/>
          </a:prstGeom>
        </p:spPr>
      </p:pic>
      <p:sp>
        <p:nvSpPr>
          <p:cNvPr id="2" name="Título 1">
            <a:extLst>
              <a:ext uri="{FF2B5EF4-FFF2-40B4-BE49-F238E27FC236}">
                <a16:creationId xmlns:a16="http://schemas.microsoft.com/office/drawing/2014/main" id="{DABF931F-D8A1-46F5-858F-1CB0AD0DB6D3}"/>
              </a:ext>
            </a:extLst>
          </p:cNvPr>
          <p:cNvSpPr>
            <a:spLocks noGrp="1"/>
          </p:cNvSpPr>
          <p:nvPr>
            <p:ph type="title"/>
          </p:nvPr>
        </p:nvSpPr>
        <p:spPr>
          <a:xfrm>
            <a:off x="252984" y="143627"/>
            <a:ext cx="10515600" cy="744347"/>
          </a:xfrm>
        </p:spPr>
        <p:txBody>
          <a:bodyPr/>
          <a:lstStyle/>
          <a:p>
            <a:r>
              <a:rPr lang="en-US" dirty="0"/>
              <a:t>Binning</a:t>
            </a:r>
          </a:p>
        </p:txBody>
      </p:sp>
      <p:pic>
        <p:nvPicPr>
          <p:cNvPr id="8" name="Imagem 7">
            <a:extLst>
              <a:ext uri="{FF2B5EF4-FFF2-40B4-BE49-F238E27FC236}">
                <a16:creationId xmlns:a16="http://schemas.microsoft.com/office/drawing/2014/main" id="{E215D75E-7574-484F-B97C-0C0DB12F318F}"/>
              </a:ext>
            </a:extLst>
          </p:cNvPr>
          <p:cNvPicPr>
            <a:picLocks noChangeAspect="1"/>
          </p:cNvPicPr>
          <p:nvPr/>
        </p:nvPicPr>
        <p:blipFill rotWithShape="1">
          <a:blip r:embed="rId2"/>
          <a:srcRect t="74020" r="52552"/>
          <a:stretch/>
        </p:blipFill>
        <p:spPr>
          <a:xfrm>
            <a:off x="7485186" y="1756654"/>
            <a:ext cx="4424493" cy="1754505"/>
          </a:xfrm>
          <a:prstGeom prst="rect">
            <a:avLst/>
          </a:prstGeom>
        </p:spPr>
      </p:pic>
    </p:spTree>
    <p:extLst>
      <p:ext uri="{BB962C8B-B14F-4D97-AF65-F5344CB8AC3E}">
        <p14:creationId xmlns:p14="http://schemas.microsoft.com/office/powerpoint/2010/main" val="100455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868D4E-B90E-48DD-B324-E67C302CA460}"/>
              </a:ext>
            </a:extLst>
          </p:cNvPr>
          <p:cNvSpPr>
            <a:spLocks noGrp="1"/>
          </p:cNvSpPr>
          <p:nvPr>
            <p:ph type="title"/>
          </p:nvPr>
        </p:nvSpPr>
        <p:spPr>
          <a:xfrm>
            <a:off x="301752" y="274083"/>
            <a:ext cx="10515600" cy="711274"/>
          </a:xfrm>
        </p:spPr>
        <p:txBody>
          <a:bodyPr/>
          <a:lstStyle/>
          <a:p>
            <a:r>
              <a:rPr lang="en-US" dirty="0"/>
              <a:t>Log Transformation</a:t>
            </a:r>
          </a:p>
        </p:txBody>
      </p:sp>
      <p:sp>
        <p:nvSpPr>
          <p:cNvPr id="3" name="Espaço Reservado para Conteúdo 2">
            <a:extLst>
              <a:ext uri="{FF2B5EF4-FFF2-40B4-BE49-F238E27FC236}">
                <a16:creationId xmlns:a16="http://schemas.microsoft.com/office/drawing/2014/main" id="{3DE82125-9568-4150-8216-07052299C600}"/>
              </a:ext>
            </a:extLst>
          </p:cNvPr>
          <p:cNvSpPr>
            <a:spLocks noGrp="1"/>
          </p:cNvSpPr>
          <p:nvPr>
            <p:ph idx="1"/>
          </p:nvPr>
        </p:nvSpPr>
        <p:spPr>
          <a:xfrm>
            <a:off x="728472" y="1058508"/>
            <a:ext cx="10515600" cy="4740984"/>
          </a:xfrm>
        </p:spPr>
        <p:txBody>
          <a:bodyPr>
            <a:noAutofit/>
          </a:bodyPr>
          <a:lstStyle/>
          <a:p>
            <a:pPr>
              <a:lnSpc>
                <a:spcPct val="100000"/>
              </a:lnSpc>
            </a:pPr>
            <a:r>
              <a:rPr lang="en-US" sz="3200" b="1" dirty="0"/>
              <a:t>Logarithm transformation (or log transform) </a:t>
            </a:r>
            <a:r>
              <a:rPr lang="en-US" sz="3200" dirty="0"/>
              <a:t>is one of the most used mathematical transformations in feature engineering.</a:t>
            </a:r>
          </a:p>
          <a:p>
            <a:pPr lvl="1">
              <a:lnSpc>
                <a:spcPct val="100000"/>
              </a:lnSpc>
            </a:pPr>
            <a:r>
              <a:rPr lang="en-US" sz="2800" dirty="0"/>
              <a:t>It helps to handle skewed data and after transformation, the distribution becomes more approximate to normal.</a:t>
            </a:r>
          </a:p>
          <a:p>
            <a:pPr lvl="1">
              <a:lnSpc>
                <a:spcPct val="100000"/>
              </a:lnSpc>
            </a:pPr>
            <a:r>
              <a:rPr lang="en-US" sz="2800" dirty="0"/>
              <a:t>In most of the cases the magnitude order of the data changes within the range of the data. </a:t>
            </a:r>
          </a:p>
          <a:p>
            <a:pPr lvl="1">
              <a:lnSpc>
                <a:spcPct val="100000"/>
              </a:lnSpc>
            </a:pPr>
            <a:r>
              <a:rPr lang="en-US" sz="2800" dirty="0"/>
              <a:t>It also decreases the effect of the outliers, due to the normalization of magnitude differences and the model become more robust.</a:t>
            </a:r>
          </a:p>
        </p:txBody>
      </p:sp>
    </p:spTree>
    <p:extLst>
      <p:ext uri="{BB962C8B-B14F-4D97-AF65-F5344CB8AC3E}">
        <p14:creationId xmlns:p14="http://schemas.microsoft.com/office/powerpoint/2010/main" val="3529120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BB3D0C88-4812-4D5A-8EB7-42CA1DF20054}"/>
              </a:ext>
            </a:extLst>
          </p:cNvPr>
          <p:cNvPicPr>
            <a:picLocks noChangeAspect="1"/>
          </p:cNvPicPr>
          <p:nvPr/>
        </p:nvPicPr>
        <p:blipFill>
          <a:blip r:embed="rId2"/>
          <a:stretch>
            <a:fillRect/>
          </a:stretch>
        </p:blipFill>
        <p:spPr>
          <a:xfrm>
            <a:off x="1566672" y="0"/>
            <a:ext cx="8308848" cy="5816194"/>
          </a:xfrm>
          <a:prstGeom prst="rect">
            <a:avLst/>
          </a:prstGeom>
        </p:spPr>
      </p:pic>
    </p:spTree>
    <p:extLst>
      <p:ext uri="{BB962C8B-B14F-4D97-AF65-F5344CB8AC3E}">
        <p14:creationId xmlns:p14="http://schemas.microsoft.com/office/powerpoint/2010/main" val="2667035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9FFFA5-C6F7-4E6F-BAD0-0D0D887A7F04}"/>
              </a:ext>
            </a:extLst>
          </p:cNvPr>
          <p:cNvSpPr>
            <a:spLocks noGrp="1"/>
          </p:cNvSpPr>
          <p:nvPr>
            <p:ph type="title"/>
          </p:nvPr>
        </p:nvSpPr>
        <p:spPr>
          <a:xfrm>
            <a:off x="265176" y="138991"/>
            <a:ext cx="10515600" cy="982673"/>
          </a:xfrm>
        </p:spPr>
        <p:txBody>
          <a:bodyPr/>
          <a:lstStyle/>
          <a:p>
            <a:r>
              <a:rPr lang="en-US" dirty="0"/>
              <a:t>One-hot encoding</a:t>
            </a:r>
          </a:p>
        </p:txBody>
      </p:sp>
      <p:sp>
        <p:nvSpPr>
          <p:cNvPr id="3" name="Espaço Reservado para Conteúdo 2">
            <a:extLst>
              <a:ext uri="{FF2B5EF4-FFF2-40B4-BE49-F238E27FC236}">
                <a16:creationId xmlns:a16="http://schemas.microsoft.com/office/drawing/2014/main" id="{773C96BB-C01D-430E-8D45-EECCE5718158}"/>
              </a:ext>
            </a:extLst>
          </p:cNvPr>
          <p:cNvSpPr>
            <a:spLocks noGrp="1"/>
          </p:cNvSpPr>
          <p:nvPr>
            <p:ph idx="1"/>
          </p:nvPr>
        </p:nvSpPr>
        <p:spPr>
          <a:xfrm>
            <a:off x="521208" y="1121664"/>
            <a:ext cx="11000232" cy="4392295"/>
          </a:xfrm>
        </p:spPr>
        <p:txBody>
          <a:bodyPr>
            <a:noAutofit/>
          </a:bodyPr>
          <a:lstStyle/>
          <a:p>
            <a:pPr>
              <a:lnSpc>
                <a:spcPct val="110000"/>
              </a:lnSpc>
            </a:pPr>
            <a:r>
              <a:rPr lang="en-US" sz="3000" dirty="0"/>
              <a:t>One-hot encoding is </a:t>
            </a:r>
            <a:r>
              <a:rPr lang="en-US" sz="3000" b="1" dirty="0"/>
              <a:t>one of the most common encoding methods </a:t>
            </a:r>
            <a:r>
              <a:rPr lang="en-US" sz="3000" dirty="0"/>
              <a:t>in machine learning. </a:t>
            </a:r>
          </a:p>
          <a:p>
            <a:pPr>
              <a:lnSpc>
                <a:spcPct val="110000"/>
              </a:lnSpc>
            </a:pPr>
            <a:r>
              <a:rPr lang="en-US" sz="3000" dirty="0"/>
              <a:t>This method spreads the values in a column to multiple flag columns and assigns 0 or 1 to them. These binary values express the relationship between grouped and encoded column.</a:t>
            </a:r>
          </a:p>
          <a:p>
            <a:pPr>
              <a:lnSpc>
                <a:spcPct val="110000"/>
              </a:lnSpc>
            </a:pPr>
            <a:r>
              <a:rPr lang="en-US" sz="3000" dirty="0"/>
              <a:t>This method changes your categorical data, which is challenging to understand for algorithms, to a numerical format and enables you to group your categorical data without losing any information. </a:t>
            </a:r>
          </a:p>
        </p:txBody>
      </p:sp>
    </p:spTree>
    <p:extLst>
      <p:ext uri="{BB962C8B-B14F-4D97-AF65-F5344CB8AC3E}">
        <p14:creationId xmlns:p14="http://schemas.microsoft.com/office/powerpoint/2010/main" val="848385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7488DCC7-F2B3-446C-A9EF-2CB8FAA268FE}"/>
              </a:ext>
            </a:extLst>
          </p:cNvPr>
          <p:cNvPicPr>
            <a:picLocks noChangeAspect="1"/>
          </p:cNvPicPr>
          <p:nvPr/>
        </p:nvPicPr>
        <p:blipFill>
          <a:blip r:embed="rId2"/>
          <a:stretch>
            <a:fillRect/>
          </a:stretch>
        </p:blipFill>
        <p:spPr>
          <a:xfrm>
            <a:off x="1275397" y="248031"/>
            <a:ext cx="8990267" cy="3857982"/>
          </a:xfrm>
          <a:prstGeom prst="rect">
            <a:avLst/>
          </a:prstGeom>
        </p:spPr>
      </p:pic>
      <p:pic>
        <p:nvPicPr>
          <p:cNvPr id="7" name="Imagem 6">
            <a:extLst>
              <a:ext uri="{FF2B5EF4-FFF2-40B4-BE49-F238E27FC236}">
                <a16:creationId xmlns:a16="http://schemas.microsoft.com/office/drawing/2014/main" id="{909FF2AD-9838-46C3-B595-3093BD485544}"/>
              </a:ext>
            </a:extLst>
          </p:cNvPr>
          <p:cNvPicPr>
            <a:picLocks noChangeAspect="1"/>
          </p:cNvPicPr>
          <p:nvPr/>
        </p:nvPicPr>
        <p:blipFill>
          <a:blip r:embed="rId3"/>
          <a:stretch>
            <a:fillRect/>
          </a:stretch>
        </p:blipFill>
        <p:spPr>
          <a:xfrm>
            <a:off x="1275397" y="4106012"/>
            <a:ext cx="10330404" cy="1392579"/>
          </a:xfrm>
          <a:prstGeom prst="rect">
            <a:avLst/>
          </a:prstGeom>
        </p:spPr>
      </p:pic>
    </p:spTree>
    <p:extLst>
      <p:ext uri="{BB962C8B-B14F-4D97-AF65-F5344CB8AC3E}">
        <p14:creationId xmlns:p14="http://schemas.microsoft.com/office/powerpoint/2010/main" val="812656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7B66BC-E7E7-40DD-B0F5-3117C5DE0D3E}"/>
              </a:ext>
            </a:extLst>
          </p:cNvPr>
          <p:cNvSpPr>
            <a:spLocks noGrp="1"/>
          </p:cNvSpPr>
          <p:nvPr>
            <p:ph type="title"/>
          </p:nvPr>
        </p:nvSpPr>
        <p:spPr>
          <a:xfrm>
            <a:off x="435864" y="365125"/>
            <a:ext cx="10515600" cy="695579"/>
          </a:xfrm>
        </p:spPr>
        <p:txBody>
          <a:bodyPr/>
          <a:lstStyle/>
          <a:p>
            <a:r>
              <a:rPr lang="en-US" dirty="0"/>
              <a:t>Feature Splitting</a:t>
            </a:r>
          </a:p>
        </p:txBody>
      </p:sp>
      <p:sp>
        <p:nvSpPr>
          <p:cNvPr id="3" name="Espaço Reservado para Conteúdo 2">
            <a:extLst>
              <a:ext uri="{FF2B5EF4-FFF2-40B4-BE49-F238E27FC236}">
                <a16:creationId xmlns:a16="http://schemas.microsoft.com/office/drawing/2014/main" id="{B24A49BF-9A3B-403E-9C3C-6B97AA938C24}"/>
              </a:ext>
            </a:extLst>
          </p:cNvPr>
          <p:cNvSpPr>
            <a:spLocks noGrp="1"/>
          </p:cNvSpPr>
          <p:nvPr>
            <p:ph idx="1"/>
          </p:nvPr>
        </p:nvSpPr>
        <p:spPr>
          <a:xfrm>
            <a:off x="728472" y="1280160"/>
            <a:ext cx="10515600" cy="4112455"/>
          </a:xfrm>
        </p:spPr>
        <p:txBody>
          <a:bodyPr>
            <a:normAutofit/>
          </a:bodyPr>
          <a:lstStyle/>
          <a:p>
            <a:pPr>
              <a:lnSpc>
                <a:spcPct val="110000"/>
              </a:lnSpc>
            </a:pPr>
            <a:r>
              <a:rPr lang="en-US" sz="3200" dirty="0"/>
              <a:t>Most of the time the dataset contains string columns that violates tidy data principles. </a:t>
            </a:r>
          </a:p>
          <a:p>
            <a:pPr>
              <a:lnSpc>
                <a:spcPct val="110000"/>
              </a:lnSpc>
            </a:pPr>
            <a:r>
              <a:rPr lang="en-US" sz="3200" dirty="0"/>
              <a:t>By extracting the utilizable parts of a column into new features:</a:t>
            </a:r>
          </a:p>
          <a:p>
            <a:pPr lvl="1">
              <a:lnSpc>
                <a:spcPct val="110000"/>
              </a:lnSpc>
            </a:pPr>
            <a:r>
              <a:rPr lang="en-US" sz="2800" dirty="0"/>
              <a:t>We enable machine learning algorithms to comprehend them.</a:t>
            </a:r>
          </a:p>
          <a:p>
            <a:pPr lvl="1">
              <a:lnSpc>
                <a:spcPct val="110000"/>
              </a:lnSpc>
            </a:pPr>
            <a:r>
              <a:rPr lang="en-US" sz="2800" dirty="0"/>
              <a:t>Make possible to bin and group them.</a:t>
            </a:r>
          </a:p>
          <a:p>
            <a:pPr lvl="1">
              <a:lnSpc>
                <a:spcPct val="110000"/>
              </a:lnSpc>
            </a:pPr>
            <a:r>
              <a:rPr lang="en-US" sz="2800" dirty="0"/>
              <a:t>Improve model performance by uncovering potential information.</a:t>
            </a:r>
          </a:p>
        </p:txBody>
      </p:sp>
    </p:spTree>
    <p:extLst>
      <p:ext uri="{BB962C8B-B14F-4D97-AF65-F5344CB8AC3E}">
        <p14:creationId xmlns:p14="http://schemas.microsoft.com/office/powerpoint/2010/main" val="2189328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7B66BC-E7E7-40DD-B0F5-3117C5DE0D3E}"/>
              </a:ext>
            </a:extLst>
          </p:cNvPr>
          <p:cNvSpPr>
            <a:spLocks noGrp="1"/>
          </p:cNvSpPr>
          <p:nvPr>
            <p:ph type="title"/>
          </p:nvPr>
        </p:nvSpPr>
        <p:spPr>
          <a:xfrm>
            <a:off x="435864" y="365125"/>
            <a:ext cx="10515600" cy="695579"/>
          </a:xfrm>
        </p:spPr>
        <p:txBody>
          <a:bodyPr/>
          <a:lstStyle/>
          <a:p>
            <a:r>
              <a:rPr lang="en-US" dirty="0"/>
              <a:t>Feature Splitting</a:t>
            </a:r>
          </a:p>
        </p:txBody>
      </p:sp>
      <p:pic>
        <p:nvPicPr>
          <p:cNvPr id="7" name="Imagem 6">
            <a:extLst>
              <a:ext uri="{FF2B5EF4-FFF2-40B4-BE49-F238E27FC236}">
                <a16:creationId xmlns:a16="http://schemas.microsoft.com/office/drawing/2014/main" id="{CC3A4CA4-24B1-46FD-B6C0-A6FE4F2E9AC5}"/>
              </a:ext>
            </a:extLst>
          </p:cNvPr>
          <p:cNvPicPr>
            <a:picLocks noChangeAspect="1"/>
          </p:cNvPicPr>
          <p:nvPr/>
        </p:nvPicPr>
        <p:blipFill>
          <a:blip r:embed="rId2"/>
          <a:stretch>
            <a:fillRect/>
          </a:stretch>
        </p:blipFill>
        <p:spPr>
          <a:xfrm>
            <a:off x="5020103" y="88772"/>
            <a:ext cx="7171898" cy="6769227"/>
          </a:xfrm>
          <a:prstGeom prst="rect">
            <a:avLst/>
          </a:prstGeom>
        </p:spPr>
      </p:pic>
    </p:spTree>
    <p:extLst>
      <p:ext uri="{BB962C8B-B14F-4D97-AF65-F5344CB8AC3E}">
        <p14:creationId xmlns:p14="http://schemas.microsoft.com/office/powerpoint/2010/main" val="3194762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CEE68-C941-4042-B29E-CC952D856383}"/>
              </a:ext>
            </a:extLst>
          </p:cNvPr>
          <p:cNvSpPr>
            <a:spLocks noGrp="1"/>
          </p:cNvSpPr>
          <p:nvPr>
            <p:ph type="title"/>
          </p:nvPr>
        </p:nvSpPr>
        <p:spPr>
          <a:xfrm>
            <a:off x="411480" y="104955"/>
            <a:ext cx="10515600" cy="1325563"/>
          </a:xfrm>
        </p:spPr>
        <p:txBody>
          <a:bodyPr>
            <a:normAutofit/>
          </a:bodyPr>
          <a:lstStyle/>
          <a:p>
            <a:r>
              <a:rPr lang="en-US" sz="5400" dirty="0"/>
              <a:t>Scaling</a:t>
            </a:r>
          </a:p>
        </p:txBody>
      </p:sp>
      <p:sp>
        <p:nvSpPr>
          <p:cNvPr id="3" name="Espaço Reservado para Conteúdo 2">
            <a:extLst>
              <a:ext uri="{FF2B5EF4-FFF2-40B4-BE49-F238E27FC236}">
                <a16:creationId xmlns:a16="http://schemas.microsoft.com/office/drawing/2014/main" id="{86D7A267-1388-49F1-9B9C-3FE5876E31A4}"/>
              </a:ext>
            </a:extLst>
          </p:cNvPr>
          <p:cNvSpPr>
            <a:spLocks noGrp="1"/>
          </p:cNvSpPr>
          <p:nvPr>
            <p:ph idx="1"/>
          </p:nvPr>
        </p:nvSpPr>
        <p:spPr>
          <a:xfrm>
            <a:off x="838200" y="1319080"/>
            <a:ext cx="10515600" cy="4533080"/>
          </a:xfrm>
        </p:spPr>
        <p:txBody>
          <a:bodyPr>
            <a:normAutofit fontScale="92500"/>
          </a:bodyPr>
          <a:lstStyle/>
          <a:p>
            <a:pPr algn="just"/>
            <a:r>
              <a:rPr lang="en-US" sz="3600" dirty="0"/>
              <a:t>In most cases, the numerical features of the dataset do not have a certain range and they differ from each other. </a:t>
            </a:r>
          </a:p>
          <a:p>
            <a:pPr algn="just"/>
            <a:r>
              <a:rPr lang="en-US" sz="3600" dirty="0"/>
              <a:t>In real life, it is nonsense to expect age and income columns to have the same range. But from the machine learning point of view, how these two columns can be compared?</a:t>
            </a:r>
          </a:p>
          <a:p>
            <a:pPr algn="just"/>
            <a:r>
              <a:rPr lang="en-US" sz="3600" b="1" dirty="0"/>
              <a:t>Scaling solves this problem</a:t>
            </a:r>
            <a:r>
              <a:rPr lang="en-US" sz="3600" dirty="0"/>
              <a:t>. The continuous features become identical in terms of the range, after a scaling process. </a:t>
            </a:r>
          </a:p>
        </p:txBody>
      </p:sp>
    </p:spTree>
    <p:extLst>
      <p:ext uri="{BB962C8B-B14F-4D97-AF65-F5344CB8AC3E}">
        <p14:creationId xmlns:p14="http://schemas.microsoft.com/office/powerpoint/2010/main" val="4243781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AB7235-EE5D-4CB8-8DFF-2BAD562B0520}"/>
              </a:ext>
            </a:extLst>
          </p:cNvPr>
          <p:cNvSpPr>
            <a:spLocks noGrp="1"/>
          </p:cNvSpPr>
          <p:nvPr>
            <p:ph type="title"/>
          </p:nvPr>
        </p:nvSpPr>
        <p:spPr>
          <a:xfrm>
            <a:off x="704088" y="243205"/>
            <a:ext cx="10515600" cy="1190117"/>
          </a:xfrm>
        </p:spPr>
        <p:txBody>
          <a:bodyPr>
            <a:normAutofit/>
          </a:bodyPr>
          <a:lstStyle/>
          <a:p>
            <a:r>
              <a:rPr lang="en-US" sz="5400" dirty="0"/>
              <a:t>Access Control</a:t>
            </a:r>
          </a:p>
        </p:txBody>
      </p:sp>
      <p:sp>
        <p:nvSpPr>
          <p:cNvPr id="3" name="Espaço Reservado para Conteúdo 2">
            <a:extLst>
              <a:ext uri="{FF2B5EF4-FFF2-40B4-BE49-F238E27FC236}">
                <a16:creationId xmlns:a16="http://schemas.microsoft.com/office/drawing/2014/main" id="{CE70B016-9D25-450D-AD64-0E937CB0804D}"/>
              </a:ext>
            </a:extLst>
          </p:cNvPr>
          <p:cNvSpPr>
            <a:spLocks noGrp="1"/>
          </p:cNvSpPr>
          <p:nvPr>
            <p:ph idx="1"/>
          </p:nvPr>
        </p:nvSpPr>
        <p:spPr>
          <a:xfrm>
            <a:off x="1141477" y="1652778"/>
            <a:ext cx="6208776" cy="3438143"/>
          </a:xfrm>
        </p:spPr>
        <p:txBody>
          <a:bodyPr>
            <a:normAutofit/>
          </a:bodyPr>
          <a:lstStyle/>
          <a:p>
            <a:pPr marL="0" indent="0" algn="just">
              <a:buNone/>
            </a:pPr>
            <a:r>
              <a:rPr lang="en-US" sz="3600" dirty="0"/>
              <a:t>Access control is a form of authorization by which you can control which users, roles, or hosts in the organization can access each segment of the network. </a:t>
            </a:r>
          </a:p>
        </p:txBody>
      </p:sp>
      <p:pic>
        <p:nvPicPr>
          <p:cNvPr id="3080" name="Picture 8" descr="Bulindo no Pc: FireWall o que é isso ?">
            <a:extLst>
              <a:ext uri="{FF2B5EF4-FFF2-40B4-BE49-F238E27FC236}">
                <a16:creationId xmlns:a16="http://schemas.microsoft.com/office/drawing/2014/main" id="{F78E589B-BEF0-4290-A794-FE61C2AC4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7536" y="1652777"/>
            <a:ext cx="4172712" cy="2795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386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CEE68-C941-4042-B29E-CC952D856383}"/>
              </a:ext>
            </a:extLst>
          </p:cNvPr>
          <p:cNvSpPr>
            <a:spLocks noGrp="1"/>
          </p:cNvSpPr>
          <p:nvPr>
            <p:ph type="title"/>
          </p:nvPr>
        </p:nvSpPr>
        <p:spPr>
          <a:xfrm>
            <a:off x="411480" y="104955"/>
            <a:ext cx="10515600" cy="1325563"/>
          </a:xfrm>
        </p:spPr>
        <p:txBody>
          <a:bodyPr>
            <a:normAutofit/>
          </a:bodyPr>
          <a:lstStyle/>
          <a:p>
            <a:r>
              <a:rPr lang="en-US" sz="5400" dirty="0"/>
              <a:t>Scaling</a:t>
            </a:r>
          </a:p>
        </p:txBody>
      </p:sp>
      <p:sp>
        <p:nvSpPr>
          <p:cNvPr id="3" name="Espaço Reservado para Conteúdo 2">
            <a:extLst>
              <a:ext uri="{FF2B5EF4-FFF2-40B4-BE49-F238E27FC236}">
                <a16:creationId xmlns:a16="http://schemas.microsoft.com/office/drawing/2014/main" id="{86D7A267-1388-49F1-9B9C-3FE5876E31A4}"/>
              </a:ext>
            </a:extLst>
          </p:cNvPr>
          <p:cNvSpPr>
            <a:spLocks noGrp="1"/>
          </p:cNvSpPr>
          <p:nvPr>
            <p:ph idx="1"/>
          </p:nvPr>
        </p:nvSpPr>
        <p:spPr>
          <a:xfrm>
            <a:off x="838200" y="1319080"/>
            <a:ext cx="10515600" cy="4533080"/>
          </a:xfrm>
        </p:spPr>
        <p:txBody>
          <a:bodyPr>
            <a:normAutofit/>
          </a:bodyPr>
          <a:lstStyle/>
          <a:p>
            <a:pPr algn="just"/>
            <a:r>
              <a:rPr lang="en-US" sz="3600" b="1" u="sng" dirty="0"/>
              <a:t>Normalization (or min-max normalization)</a:t>
            </a:r>
            <a:r>
              <a:rPr lang="en-US" sz="3600" dirty="0"/>
              <a:t>: scale all values in a fixed range between 0 and 1. This transformation </a:t>
            </a:r>
            <a:r>
              <a:rPr lang="en-US" sz="3600" dirty="0">
                <a:highlight>
                  <a:srgbClr val="FFFF00"/>
                </a:highlight>
              </a:rPr>
              <a:t>does not change the distribution</a:t>
            </a:r>
            <a:r>
              <a:rPr lang="en-US" sz="3600" dirty="0"/>
              <a:t> of the feature and due to the </a:t>
            </a:r>
            <a:r>
              <a:rPr lang="en-US" sz="3600" dirty="0">
                <a:highlight>
                  <a:srgbClr val="FFFF00"/>
                </a:highlight>
              </a:rPr>
              <a:t>decreased standard deviations</a:t>
            </a:r>
            <a:r>
              <a:rPr lang="en-US" sz="3600" dirty="0"/>
              <a:t>, the </a:t>
            </a:r>
            <a:r>
              <a:rPr lang="en-US" sz="3600" dirty="0">
                <a:solidFill>
                  <a:srgbClr val="FF0000"/>
                </a:solidFill>
              </a:rPr>
              <a:t>effects of the outliers increases</a:t>
            </a:r>
            <a:r>
              <a:rPr lang="en-US" sz="3600" dirty="0"/>
              <a:t>. </a:t>
            </a:r>
          </a:p>
        </p:txBody>
      </p:sp>
      <p:pic>
        <p:nvPicPr>
          <p:cNvPr id="13314" name="Picture 2">
            <a:extLst>
              <a:ext uri="{FF2B5EF4-FFF2-40B4-BE49-F238E27FC236}">
                <a16:creationId xmlns:a16="http://schemas.microsoft.com/office/drawing/2014/main" id="{29B53F86-4AF5-4C88-92A0-AC977814C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883" y="4213358"/>
            <a:ext cx="5061237" cy="132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678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CEE68-C941-4042-B29E-CC952D856383}"/>
              </a:ext>
            </a:extLst>
          </p:cNvPr>
          <p:cNvSpPr>
            <a:spLocks noGrp="1"/>
          </p:cNvSpPr>
          <p:nvPr>
            <p:ph type="title"/>
          </p:nvPr>
        </p:nvSpPr>
        <p:spPr>
          <a:xfrm>
            <a:off x="411480" y="104955"/>
            <a:ext cx="10515600" cy="1325563"/>
          </a:xfrm>
        </p:spPr>
        <p:txBody>
          <a:bodyPr>
            <a:normAutofit/>
          </a:bodyPr>
          <a:lstStyle/>
          <a:p>
            <a:r>
              <a:rPr lang="en-US" sz="5400" dirty="0"/>
              <a:t>Normalization</a:t>
            </a:r>
          </a:p>
        </p:txBody>
      </p:sp>
      <p:pic>
        <p:nvPicPr>
          <p:cNvPr id="4" name="Imagem 3">
            <a:extLst>
              <a:ext uri="{FF2B5EF4-FFF2-40B4-BE49-F238E27FC236}">
                <a16:creationId xmlns:a16="http://schemas.microsoft.com/office/drawing/2014/main" id="{A0E9A8D4-9D2A-463E-8520-B0FA86C04593}"/>
              </a:ext>
            </a:extLst>
          </p:cNvPr>
          <p:cNvPicPr>
            <a:picLocks noChangeAspect="1"/>
          </p:cNvPicPr>
          <p:nvPr/>
        </p:nvPicPr>
        <p:blipFill>
          <a:blip r:embed="rId2"/>
          <a:stretch>
            <a:fillRect/>
          </a:stretch>
        </p:blipFill>
        <p:spPr>
          <a:xfrm>
            <a:off x="411480" y="2156459"/>
            <a:ext cx="3600450" cy="2733675"/>
          </a:xfrm>
          <a:prstGeom prst="rect">
            <a:avLst/>
          </a:prstGeom>
        </p:spPr>
      </p:pic>
      <p:pic>
        <p:nvPicPr>
          <p:cNvPr id="6" name="Imagem 5">
            <a:extLst>
              <a:ext uri="{FF2B5EF4-FFF2-40B4-BE49-F238E27FC236}">
                <a16:creationId xmlns:a16="http://schemas.microsoft.com/office/drawing/2014/main" id="{A3E3F478-4628-4B41-9FE6-1E85F97FA0E7}"/>
              </a:ext>
            </a:extLst>
          </p:cNvPr>
          <p:cNvPicPr>
            <a:picLocks noChangeAspect="1"/>
          </p:cNvPicPr>
          <p:nvPr/>
        </p:nvPicPr>
        <p:blipFill>
          <a:blip r:embed="rId3"/>
          <a:stretch>
            <a:fillRect/>
          </a:stretch>
        </p:blipFill>
        <p:spPr>
          <a:xfrm>
            <a:off x="4877654" y="1136998"/>
            <a:ext cx="6604836" cy="3166586"/>
          </a:xfrm>
          <a:prstGeom prst="rect">
            <a:avLst/>
          </a:prstGeom>
        </p:spPr>
      </p:pic>
      <p:pic>
        <p:nvPicPr>
          <p:cNvPr id="9" name="Imagem 8">
            <a:extLst>
              <a:ext uri="{FF2B5EF4-FFF2-40B4-BE49-F238E27FC236}">
                <a16:creationId xmlns:a16="http://schemas.microsoft.com/office/drawing/2014/main" id="{75E59AE5-B72D-4C22-8C48-318C3DD44612}"/>
              </a:ext>
            </a:extLst>
          </p:cNvPr>
          <p:cNvPicPr>
            <a:picLocks noChangeAspect="1"/>
          </p:cNvPicPr>
          <p:nvPr/>
        </p:nvPicPr>
        <p:blipFill>
          <a:blip r:embed="rId4"/>
          <a:stretch>
            <a:fillRect/>
          </a:stretch>
        </p:blipFill>
        <p:spPr>
          <a:xfrm>
            <a:off x="256032" y="4913132"/>
            <a:ext cx="6096000" cy="342900"/>
          </a:xfrm>
          <a:prstGeom prst="rect">
            <a:avLst/>
          </a:prstGeom>
        </p:spPr>
      </p:pic>
    </p:spTree>
    <p:extLst>
      <p:ext uri="{BB962C8B-B14F-4D97-AF65-F5344CB8AC3E}">
        <p14:creationId xmlns:p14="http://schemas.microsoft.com/office/powerpoint/2010/main" val="290093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CEE68-C941-4042-B29E-CC952D856383}"/>
              </a:ext>
            </a:extLst>
          </p:cNvPr>
          <p:cNvSpPr>
            <a:spLocks noGrp="1"/>
          </p:cNvSpPr>
          <p:nvPr>
            <p:ph type="title"/>
          </p:nvPr>
        </p:nvSpPr>
        <p:spPr>
          <a:xfrm>
            <a:off x="411480" y="104955"/>
            <a:ext cx="10515600" cy="1325563"/>
          </a:xfrm>
        </p:spPr>
        <p:txBody>
          <a:bodyPr>
            <a:normAutofit/>
          </a:bodyPr>
          <a:lstStyle/>
          <a:p>
            <a:r>
              <a:rPr lang="en-US" sz="5400" dirty="0"/>
              <a:t>Scaling</a:t>
            </a:r>
          </a:p>
        </p:txBody>
      </p:sp>
      <p:sp>
        <p:nvSpPr>
          <p:cNvPr id="3" name="Espaço Reservado para Conteúdo 2">
            <a:extLst>
              <a:ext uri="{FF2B5EF4-FFF2-40B4-BE49-F238E27FC236}">
                <a16:creationId xmlns:a16="http://schemas.microsoft.com/office/drawing/2014/main" id="{86D7A267-1388-49F1-9B9C-3FE5876E31A4}"/>
              </a:ext>
            </a:extLst>
          </p:cNvPr>
          <p:cNvSpPr>
            <a:spLocks noGrp="1"/>
          </p:cNvSpPr>
          <p:nvPr>
            <p:ph idx="1"/>
          </p:nvPr>
        </p:nvSpPr>
        <p:spPr>
          <a:xfrm>
            <a:off x="838200" y="1319080"/>
            <a:ext cx="10515600" cy="4533080"/>
          </a:xfrm>
        </p:spPr>
        <p:txBody>
          <a:bodyPr>
            <a:normAutofit/>
          </a:bodyPr>
          <a:lstStyle/>
          <a:p>
            <a:pPr algn="just"/>
            <a:r>
              <a:rPr lang="en-US" sz="3600" b="1" u="sng" dirty="0"/>
              <a:t>Standardization (or z-score normalization)</a:t>
            </a:r>
            <a:r>
              <a:rPr lang="en-US" sz="3600" dirty="0"/>
              <a:t>: scales the values while taking into account standard deviation. If the standard deviation of features is different, their range also would differ from each other. </a:t>
            </a:r>
            <a:r>
              <a:rPr lang="en-US" sz="3600" b="1" dirty="0">
                <a:solidFill>
                  <a:srgbClr val="FF0000"/>
                </a:solidFill>
              </a:rPr>
              <a:t>This reduces the effect of the outliers in the features</a:t>
            </a:r>
            <a:r>
              <a:rPr lang="en-US" sz="3600" dirty="0"/>
              <a:t>.</a:t>
            </a:r>
          </a:p>
        </p:txBody>
      </p:sp>
      <p:pic>
        <p:nvPicPr>
          <p:cNvPr id="14338" name="Picture 2">
            <a:extLst>
              <a:ext uri="{FF2B5EF4-FFF2-40B4-BE49-F238E27FC236}">
                <a16:creationId xmlns:a16="http://schemas.microsoft.com/office/drawing/2014/main" id="{B75B4A43-4BEE-4C2E-B7A8-30455F531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098" y="4155719"/>
            <a:ext cx="2787081" cy="132556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92F4270-EB9E-4D2C-8041-559F01859C30}"/>
              </a:ext>
            </a:extLst>
          </p:cNvPr>
          <p:cNvSpPr txBox="1"/>
          <p:nvPr/>
        </p:nvSpPr>
        <p:spPr>
          <a:xfrm>
            <a:off x="5684520" y="4341446"/>
            <a:ext cx="6096000" cy="954107"/>
          </a:xfrm>
          <a:prstGeom prst="rect">
            <a:avLst/>
          </a:prstGeom>
          <a:noFill/>
        </p:spPr>
        <p:txBody>
          <a:bodyPr wrap="square">
            <a:spAutoFit/>
          </a:bodyPr>
          <a:lstStyle/>
          <a:p>
            <a:r>
              <a:rPr lang="en-US" sz="2800" b="0" i="0" dirty="0">
                <a:solidFill>
                  <a:srgbClr val="292929"/>
                </a:solidFill>
                <a:effectLst/>
                <a:latin typeface="charter"/>
              </a:rPr>
              <a:t>the </a:t>
            </a:r>
            <a:r>
              <a:rPr lang="en-US" sz="2800" b="1" i="0" dirty="0">
                <a:solidFill>
                  <a:srgbClr val="292929"/>
                </a:solidFill>
                <a:effectLst/>
                <a:latin typeface="charter"/>
              </a:rPr>
              <a:t>mean</a:t>
            </a:r>
            <a:r>
              <a:rPr lang="en-US" sz="2800" b="0" i="0" dirty="0">
                <a:solidFill>
                  <a:srgbClr val="292929"/>
                </a:solidFill>
                <a:effectLst/>
                <a:latin typeface="charter"/>
              </a:rPr>
              <a:t> is shown as </a:t>
            </a:r>
            <a:r>
              <a:rPr lang="en-US" sz="2800" b="1" i="1" dirty="0">
                <a:solidFill>
                  <a:srgbClr val="292929"/>
                </a:solidFill>
                <a:effectLst/>
                <a:latin typeface="charter"/>
              </a:rPr>
              <a:t>μ</a:t>
            </a:r>
            <a:r>
              <a:rPr lang="en-US" sz="2800" b="0" i="0" dirty="0">
                <a:solidFill>
                  <a:srgbClr val="292929"/>
                </a:solidFill>
                <a:effectLst/>
                <a:latin typeface="charter"/>
              </a:rPr>
              <a:t> and the </a:t>
            </a:r>
            <a:r>
              <a:rPr lang="en-US" sz="2800" b="1" i="0" dirty="0">
                <a:solidFill>
                  <a:srgbClr val="292929"/>
                </a:solidFill>
                <a:effectLst/>
                <a:latin typeface="charter"/>
              </a:rPr>
              <a:t>standard</a:t>
            </a:r>
            <a:r>
              <a:rPr lang="en-US" sz="2800" b="0" i="0" dirty="0">
                <a:solidFill>
                  <a:srgbClr val="292929"/>
                </a:solidFill>
                <a:effectLst/>
                <a:latin typeface="charter"/>
              </a:rPr>
              <a:t> </a:t>
            </a:r>
            <a:r>
              <a:rPr lang="en-US" sz="2800" b="1" i="0" dirty="0">
                <a:solidFill>
                  <a:srgbClr val="292929"/>
                </a:solidFill>
                <a:effectLst/>
                <a:latin typeface="charter"/>
              </a:rPr>
              <a:t>deviation</a:t>
            </a:r>
            <a:r>
              <a:rPr lang="en-US" sz="2800" b="0" i="0" dirty="0">
                <a:solidFill>
                  <a:srgbClr val="292929"/>
                </a:solidFill>
                <a:effectLst/>
                <a:latin typeface="charter"/>
              </a:rPr>
              <a:t> is shown as </a:t>
            </a:r>
            <a:r>
              <a:rPr lang="en-US" sz="2800" b="1" i="1" dirty="0">
                <a:solidFill>
                  <a:srgbClr val="292929"/>
                </a:solidFill>
                <a:effectLst/>
                <a:latin typeface="charter"/>
              </a:rPr>
              <a:t>σ</a:t>
            </a:r>
            <a:r>
              <a:rPr lang="en-US" sz="2800" b="0" i="0" dirty="0">
                <a:solidFill>
                  <a:srgbClr val="292929"/>
                </a:solidFill>
                <a:effectLst/>
                <a:latin typeface="charter"/>
              </a:rPr>
              <a:t>.</a:t>
            </a:r>
            <a:endParaRPr lang="en-US" sz="2800" dirty="0"/>
          </a:p>
        </p:txBody>
      </p:sp>
    </p:spTree>
    <p:extLst>
      <p:ext uri="{BB962C8B-B14F-4D97-AF65-F5344CB8AC3E}">
        <p14:creationId xmlns:p14="http://schemas.microsoft.com/office/powerpoint/2010/main" val="2025755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CEE68-C941-4042-B29E-CC952D856383}"/>
              </a:ext>
            </a:extLst>
          </p:cNvPr>
          <p:cNvSpPr>
            <a:spLocks noGrp="1"/>
          </p:cNvSpPr>
          <p:nvPr>
            <p:ph type="title"/>
          </p:nvPr>
        </p:nvSpPr>
        <p:spPr>
          <a:xfrm>
            <a:off x="411480" y="104955"/>
            <a:ext cx="10515600" cy="1325563"/>
          </a:xfrm>
        </p:spPr>
        <p:txBody>
          <a:bodyPr>
            <a:normAutofit/>
          </a:bodyPr>
          <a:lstStyle/>
          <a:p>
            <a:r>
              <a:rPr lang="en-US" sz="5400" b="1" dirty="0"/>
              <a:t>Standardization</a:t>
            </a:r>
            <a:endParaRPr lang="en-US" sz="5400" dirty="0"/>
          </a:p>
        </p:txBody>
      </p:sp>
      <p:pic>
        <p:nvPicPr>
          <p:cNvPr id="5" name="Imagem 4">
            <a:extLst>
              <a:ext uri="{FF2B5EF4-FFF2-40B4-BE49-F238E27FC236}">
                <a16:creationId xmlns:a16="http://schemas.microsoft.com/office/drawing/2014/main" id="{061C7B89-5490-4ACF-9BD5-DA56AF88F49E}"/>
              </a:ext>
            </a:extLst>
          </p:cNvPr>
          <p:cNvPicPr>
            <a:picLocks noChangeAspect="1"/>
          </p:cNvPicPr>
          <p:nvPr/>
        </p:nvPicPr>
        <p:blipFill>
          <a:blip r:embed="rId2"/>
          <a:stretch>
            <a:fillRect/>
          </a:stretch>
        </p:blipFill>
        <p:spPr>
          <a:xfrm>
            <a:off x="411480" y="1961387"/>
            <a:ext cx="3600450" cy="2733675"/>
          </a:xfrm>
          <a:prstGeom prst="rect">
            <a:avLst/>
          </a:prstGeom>
        </p:spPr>
      </p:pic>
      <p:pic>
        <p:nvPicPr>
          <p:cNvPr id="6" name="Imagem 5">
            <a:extLst>
              <a:ext uri="{FF2B5EF4-FFF2-40B4-BE49-F238E27FC236}">
                <a16:creationId xmlns:a16="http://schemas.microsoft.com/office/drawing/2014/main" id="{DC96C3CD-30D5-4F86-A610-EAC42253D193}"/>
              </a:ext>
            </a:extLst>
          </p:cNvPr>
          <p:cNvPicPr>
            <a:picLocks noChangeAspect="1"/>
          </p:cNvPicPr>
          <p:nvPr/>
        </p:nvPicPr>
        <p:blipFill>
          <a:blip r:embed="rId3"/>
          <a:stretch>
            <a:fillRect/>
          </a:stretch>
        </p:blipFill>
        <p:spPr>
          <a:xfrm>
            <a:off x="256032" y="4718060"/>
            <a:ext cx="6096000" cy="342900"/>
          </a:xfrm>
          <a:prstGeom prst="rect">
            <a:avLst/>
          </a:prstGeom>
        </p:spPr>
      </p:pic>
      <p:grpSp>
        <p:nvGrpSpPr>
          <p:cNvPr id="9" name="Agrupar 8">
            <a:extLst>
              <a:ext uri="{FF2B5EF4-FFF2-40B4-BE49-F238E27FC236}">
                <a16:creationId xmlns:a16="http://schemas.microsoft.com/office/drawing/2014/main" id="{8E76F2BF-078F-443C-92EB-2A28D48723C2}"/>
              </a:ext>
            </a:extLst>
          </p:cNvPr>
          <p:cNvGrpSpPr/>
          <p:nvPr/>
        </p:nvGrpSpPr>
        <p:grpSpPr>
          <a:xfrm>
            <a:off x="5811393" y="767736"/>
            <a:ext cx="6153150" cy="3351747"/>
            <a:chOff x="5421249" y="478155"/>
            <a:chExt cx="6153150" cy="3351747"/>
          </a:xfrm>
        </p:grpSpPr>
        <p:pic>
          <p:nvPicPr>
            <p:cNvPr id="7" name="Imagem 6">
              <a:extLst>
                <a:ext uri="{FF2B5EF4-FFF2-40B4-BE49-F238E27FC236}">
                  <a16:creationId xmlns:a16="http://schemas.microsoft.com/office/drawing/2014/main" id="{58EA2F6C-1DEF-4AA6-8F4A-EA332D46384A}"/>
                </a:ext>
              </a:extLst>
            </p:cNvPr>
            <p:cNvPicPr>
              <a:picLocks noChangeAspect="1"/>
            </p:cNvPicPr>
            <p:nvPr/>
          </p:nvPicPr>
          <p:blipFill rotWithShape="1">
            <a:blip r:embed="rId4"/>
            <a:srcRect b="88607"/>
            <a:stretch/>
          </p:blipFill>
          <p:spPr>
            <a:xfrm>
              <a:off x="5421249" y="478155"/>
              <a:ext cx="6153150" cy="436245"/>
            </a:xfrm>
            <a:prstGeom prst="rect">
              <a:avLst/>
            </a:prstGeom>
          </p:spPr>
        </p:pic>
        <p:pic>
          <p:nvPicPr>
            <p:cNvPr id="8" name="Imagem 7">
              <a:extLst>
                <a:ext uri="{FF2B5EF4-FFF2-40B4-BE49-F238E27FC236}">
                  <a16:creationId xmlns:a16="http://schemas.microsoft.com/office/drawing/2014/main" id="{9C8D2216-5D81-47BD-BEAB-85B3A76A1156}"/>
                </a:ext>
              </a:extLst>
            </p:cNvPr>
            <p:cNvPicPr>
              <a:picLocks noChangeAspect="1"/>
            </p:cNvPicPr>
            <p:nvPr/>
          </p:nvPicPr>
          <p:blipFill rotWithShape="1">
            <a:blip r:embed="rId4"/>
            <a:srcRect t="20028"/>
            <a:stretch/>
          </p:blipFill>
          <p:spPr>
            <a:xfrm>
              <a:off x="5421249" y="767736"/>
              <a:ext cx="6153150" cy="3062166"/>
            </a:xfrm>
            <a:prstGeom prst="rect">
              <a:avLst/>
            </a:prstGeom>
          </p:spPr>
        </p:pic>
      </p:grpSp>
    </p:spTree>
    <p:extLst>
      <p:ext uri="{BB962C8B-B14F-4D97-AF65-F5344CB8AC3E}">
        <p14:creationId xmlns:p14="http://schemas.microsoft.com/office/powerpoint/2010/main" val="115410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262201" y="46903"/>
            <a:ext cx="10189490" cy="1399103"/>
          </a:xfrm>
        </p:spPr>
        <p:txBody>
          <a:bodyPr>
            <a:normAutofit fontScale="90000"/>
          </a:bodyPr>
          <a:lstStyle/>
          <a:p>
            <a:r>
              <a:rPr lang="en-US" sz="4800" b="1" dirty="0">
                <a:solidFill>
                  <a:srgbClr val="002060"/>
                </a:solidFill>
                <a:latin typeface="Aharoni" panose="02010803020104030203" pitchFamily="2" charset="-79"/>
                <a:cs typeface="Aharoni" panose="02010803020104030203" pitchFamily="2" charset="-79"/>
              </a:rPr>
              <a:t>Unit IV –Network Traffic Analysis (1)</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4264799" y="1446006"/>
            <a:ext cx="7409362" cy="4133800"/>
          </a:xfrm>
        </p:spPr>
        <p:txBody>
          <a:bodyPr anchor="ctr">
            <a:normAutofit fontScale="85000" lnSpcReduction="10000"/>
          </a:bodyPr>
          <a:lstStyle/>
          <a:p>
            <a:pPr marL="0" indent="0">
              <a:lnSpc>
                <a:spcPct val="150000"/>
              </a:lnSpc>
              <a:buNone/>
            </a:pPr>
            <a:r>
              <a:rPr lang="en-US" sz="3200" b="1" dirty="0">
                <a:solidFill>
                  <a:srgbClr val="002060"/>
                </a:solidFill>
              </a:rPr>
              <a:t>Outline</a:t>
            </a:r>
          </a:p>
          <a:p>
            <a:pPr marL="457200" indent="-457200">
              <a:lnSpc>
                <a:spcPct val="150000"/>
              </a:lnSpc>
              <a:buFont typeface="+mj-lt"/>
              <a:buAutoNum type="alphaUcPeriod"/>
            </a:pPr>
            <a:r>
              <a:rPr lang="en-US" sz="3200" dirty="0"/>
              <a:t>Theory of Network Defense</a:t>
            </a:r>
          </a:p>
          <a:p>
            <a:pPr marL="457200" indent="-457200">
              <a:lnSpc>
                <a:spcPct val="150000"/>
              </a:lnSpc>
              <a:buFont typeface="+mj-lt"/>
              <a:buAutoNum type="alphaUcPeriod"/>
            </a:pPr>
            <a:r>
              <a:rPr lang="en-US" sz="3200" dirty="0"/>
              <a:t>Offensive Security</a:t>
            </a:r>
          </a:p>
          <a:p>
            <a:pPr marL="457200" indent="-457200">
              <a:lnSpc>
                <a:spcPct val="150000"/>
              </a:lnSpc>
              <a:buFont typeface="+mj-lt"/>
              <a:buAutoNum type="alphaUcPeriod"/>
            </a:pPr>
            <a:r>
              <a:rPr lang="en-US" sz="3200" dirty="0"/>
              <a:t>Capture Data</a:t>
            </a:r>
          </a:p>
          <a:p>
            <a:pPr marL="457200" indent="-457200">
              <a:lnSpc>
                <a:spcPct val="150000"/>
              </a:lnSpc>
              <a:buFont typeface="+mj-lt"/>
              <a:buAutoNum type="alphaUcPeriod"/>
            </a:pPr>
            <a:r>
              <a:rPr lang="en-US" sz="3200" dirty="0"/>
              <a:t>Feature Engineering</a:t>
            </a:r>
          </a:p>
          <a:p>
            <a:pPr marL="457200" indent="-457200">
              <a:lnSpc>
                <a:spcPct val="150000"/>
              </a:lnSpc>
              <a:buFont typeface="+mj-lt"/>
              <a:buAutoNum type="alphaUcPeriod"/>
            </a:pPr>
            <a:r>
              <a:rPr lang="en-US" sz="3200" dirty="0"/>
              <a:t>Feature Engineering Technics</a:t>
            </a:r>
          </a:p>
        </p:txBody>
      </p:sp>
    </p:spTree>
    <p:extLst>
      <p:ext uri="{BB962C8B-B14F-4D97-AF65-F5344CB8AC3E}">
        <p14:creationId xmlns:p14="http://schemas.microsoft.com/office/powerpoint/2010/main" val="1278985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394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AB7235-EE5D-4CB8-8DFF-2BAD562B0520}"/>
              </a:ext>
            </a:extLst>
          </p:cNvPr>
          <p:cNvSpPr>
            <a:spLocks noGrp="1"/>
          </p:cNvSpPr>
          <p:nvPr>
            <p:ph type="title"/>
          </p:nvPr>
        </p:nvSpPr>
        <p:spPr>
          <a:xfrm>
            <a:off x="618744" y="96901"/>
            <a:ext cx="10515600" cy="1297302"/>
          </a:xfrm>
        </p:spPr>
        <p:txBody>
          <a:bodyPr>
            <a:normAutofit/>
          </a:bodyPr>
          <a:lstStyle/>
          <a:p>
            <a:r>
              <a:rPr lang="en-US" sz="5400" dirty="0"/>
              <a:t>Authentication</a:t>
            </a:r>
          </a:p>
        </p:txBody>
      </p:sp>
      <p:sp>
        <p:nvSpPr>
          <p:cNvPr id="3" name="Espaço Reservado para Conteúdo 2">
            <a:extLst>
              <a:ext uri="{FF2B5EF4-FFF2-40B4-BE49-F238E27FC236}">
                <a16:creationId xmlns:a16="http://schemas.microsoft.com/office/drawing/2014/main" id="{CE70B016-9D25-450D-AD64-0E937CB0804D}"/>
              </a:ext>
            </a:extLst>
          </p:cNvPr>
          <p:cNvSpPr>
            <a:spLocks noGrp="1"/>
          </p:cNvSpPr>
          <p:nvPr>
            <p:ph idx="1"/>
          </p:nvPr>
        </p:nvSpPr>
        <p:spPr>
          <a:xfrm>
            <a:off x="454914" y="1394203"/>
            <a:ext cx="11282171" cy="3801370"/>
          </a:xfrm>
        </p:spPr>
        <p:txBody>
          <a:bodyPr>
            <a:normAutofit/>
          </a:bodyPr>
          <a:lstStyle/>
          <a:p>
            <a:pPr marL="0" indent="0" algn="just">
              <a:buNone/>
            </a:pPr>
            <a:r>
              <a:rPr lang="en-US" sz="3600" dirty="0"/>
              <a:t>Authentication is the act of proving an assertion, such as the identity of a computer system user. In contrast with identification, the act of indicating a person or thing's identity, authentication is the process of verifying that identity.</a:t>
            </a:r>
          </a:p>
        </p:txBody>
      </p:sp>
      <p:pic>
        <p:nvPicPr>
          <p:cNvPr id="4098" name="Picture 2" descr="The Top Five Web Application Authentication Vulnerabilities We Find |...">
            <a:extLst>
              <a:ext uri="{FF2B5EF4-FFF2-40B4-BE49-F238E27FC236}">
                <a16:creationId xmlns:a16="http://schemas.microsoft.com/office/drawing/2014/main" id="{D8158470-2713-4454-BED3-28C6F20F2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225" y="3806951"/>
            <a:ext cx="457200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9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Sistemas de Detecção de Intrusão">
            <a:extLst>
              <a:ext uri="{FF2B5EF4-FFF2-40B4-BE49-F238E27FC236}">
                <a16:creationId xmlns:a16="http://schemas.microsoft.com/office/drawing/2014/main" id="{C3E1B499-EB28-41F9-A0E5-85E00FE292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76"/>
          <a:stretch/>
        </p:blipFill>
        <p:spPr bwMode="auto">
          <a:xfrm>
            <a:off x="1256099" y="111918"/>
            <a:ext cx="8894332" cy="4847865"/>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14F4356F-5141-47E7-BBA7-05AE868F217E}"/>
              </a:ext>
            </a:extLst>
          </p:cNvPr>
          <p:cNvSpPr>
            <a:spLocks noGrp="1"/>
          </p:cNvSpPr>
          <p:nvPr>
            <p:ph type="title"/>
          </p:nvPr>
        </p:nvSpPr>
        <p:spPr>
          <a:xfrm>
            <a:off x="103267" y="5102352"/>
            <a:ext cx="11845413" cy="508820"/>
          </a:xfrm>
        </p:spPr>
        <p:txBody>
          <a:bodyPr>
            <a:normAutofit fontScale="90000"/>
          </a:bodyPr>
          <a:lstStyle/>
          <a:p>
            <a:pPr algn="ctr"/>
            <a:r>
              <a:rPr lang="en-US" sz="3600" dirty="0"/>
              <a:t>Intrusion Detection System (IDS) x Intrusion Prevention System (IPS)</a:t>
            </a:r>
          </a:p>
        </p:txBody>
      </p:sp>
      <p:sp>
        <p:nvSpPr>
          <p:cNvPr id="9" name="CaixaDeTexto 8">
            <a:extLst>
              <a:ext uri="{FF2B5EF4-FFF2-40B4-BE49-F238E27FC236}">
                <a16:creationId xmlns:a16="http://schemas.microsoft.com/office/drawing/2014/main" id="{12CDF893-B20A-42EE-A923-BDB10D7B7208}"/>
              </a:ext>
            </a:extLst>
          </p:cNvPr>
          <p:cNvSpPr txBox="1"/>
          <p:nvPr/>
        </p:nvSpPr>
        <p:spPr>
          <a:xfrm>
            <a:off x="475488" y="1587320"/>
            <a:ext cx="2035277" cy="707886"/>
          </a:xfrm>
          <a:prstGeom prst="rect">
            <a:avLst/>
          </a:prstGeom>
          <a:noFill/>
        </p:spPr>
        <p:txBody>
          <a:bodyPr wrap="square" rtlCol="0">
            <a:spAutoFit/>
          </a:bodyPr>
          <a:lstStyle/>
          <a:p>
            <a:r>
              <a:rPr lang="en-US" sz="2000" dirty="0">
                <a:solidFill>
                  <a:srgbClr val="002060"/>
                </a:solidFill>
              </a:rPr>
              <a:t>Provides a Passive Defense</a:t>
            </a:r>
          </a:p>
        </p:txBody>
      </p:sp>
      <p:sp>
        <p:nvSpPr>
          <p:cNvPr id="10" name="CaixaDeTexto 9">
            <a:extLst>
              <a:ext uri="{FF2B5EF4-FFF2-40B4-BE49-F238E27FC236}">
                <a16:creationId xmlns:a16="http://schemas.microsoft.com/office/drawing/2014/main" id="{61392EC3-0780-486D-88DE-D4C165CD3A75}"/>
              </a:ext>
            </a:extLst>
          </p:cNvPr>
          <p:cNvSpPr txBox="1"/>
          <p:nvPr/>
        </p:nvSpPr>
        <p:spPr>
          <a:xfrm>
            <a:off x="9913403" y="3310350"/>
            <a:ext cx="2035277" cy="707886"/>
          </a:xfrm>
          <a:prstGeom prst="rect">
            <a:avLst/>
          </a:prstGeom>
          <a:noFill/>
        </p:spPr>
        <p:txBody>
          <a:bodyPr wrap="square" rtlCol="0">
            <a:spAutoFit/>
          </a:bodyPr>
          <a:lstStyle/>
          <a:p>
            <a:r>
              <a:rPr lang="en-US" sz="2000" dirty="0">
                <a:solidFill>
                  <a:srgbClr val="002060"/>
                </a:solidFill>
              </a:rPr>
              <a:t>Provides an Active Defense</a:t>
            </a:r>
          </a:p>
        </p:txBody>
      </p:sp>
    </p:spTree>
    <p:extLst>
      <p:ext uri="{BB962C8B-B14F-4D97-AF65-F5344CB8AC3E}">
        <p14:creationId xmlns:p14="http://schemas.microsoft.com/office/powerpoint/2010/main" val="296526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AB7235-EE5D-4CB8-8DFF-2BAD562B0520}"/>
              </a:ext>
            </a:extLst>
          </p:cNvPr>
          <p:cNvSpPr>
            <a:spLocks noGrp="1"/>
          </p:cNvSpPr>
          <p:nvPr>
            <p:ph type="title"/>
          </p:nvPr>
        </p:nvSpPr>
        <p:spPr>
          <a:xfrm>
            <a:off x="618744" y="109467"/>
            <a:ext cx="10515600" cy="914661"/>
          </a:xfrm>
        </p:spPr>
        <p:txBody>
          <a:bodyPr>
            <a:normAutofit/>
          </a:bodyPr>
          <a:lstStyle/>
          <a:p>
            <a:r>
              <a:rPr lang="en-US" sz="5400" dirty="0"/>
              <a:t>Honeypots</a:t>
            </a:r>
          </a:p>
        </p:txBody>
      </p:sp>
      <p:pic>
        <p:nvPicPr>
          <p:cNvPr id="4" name="Mídia Online 3" title="What is a Honeypot?">
            <a:hlinkClick r:id="" action="ppaction://media"/>
            <a:extLst>
              <a:ext uri="{FF2B5EF4-FFF2-40B4-BE49-F238E27FC236}">
                <a16:creationId xmlns:a16="http://schemas.microsoft.com/office/drawing/2014/main" id="{4325B729-3098-41A6-8445-AB599ED7ADF0}"/>
              </a:ext>
            </a:extLst>
          </p:cNvPr>
          <p:cNvPicPr>
            <a:picLocks noRot="1" noChangeAspect="1"/>
          </p:cNvPicPr>
          <p:nvPr>
            <a:videoFile r:link="rId1"/>
          </p:nvPr>
        </p:nvPicPr>
        <p:blipFill>
          <a:blip r:embed="rId3"/>
          <a:stretch>
            <a:fillRect/>
          </a:stretch>
        </p:blipFill>
        <p:spPr>
          <a:xfrm>
            <a:off x="1592189" y="1319149"/>
            <a:ext cx="7468499" cy="4219702"/>
          </a:xfrm>
          <a:prstGeom prst="rect">
            <a:avLst/>
          </a:prstGeom>
        </p:spPr>
      </p:pic>
    </p:spTree>
    <p:extLst>
      <p:ext uri="{BB962C8B-B14F-4D97-AF65-F5344CB8AC3E}">
        <p14:creationId xmlns:p14="http://schemas.microsoft.com/office/powerpoint/2010/main" val="33065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60" y="5279511"/>
            <a:ext cx="9681882" cy="950602"/>
          </a:xfrm>
        </p:spPr>
        <p:txBody>
          <a:bodyPr vert="horz" lIns="91440" tIns="45720" rIns="91440" bIns="45720" rtlCol="0" anchor="b">
            <a:normAutofit/>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Offensive Security</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81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4859</TotalTime>
  <Words>2220</Words>
  <Application>Microsoft Office PowerPoint</Application>
  <PresentationFormat>Widescreen</PresentationFormat>
  <Paragraphs>152</Paragraphs>
  <Slides>55</Slides>
  <Notes>0</Notes>
  <HiddenSlides>0</HiddenSlides>
  <MMClips>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55</vt:i4>
      </vt:variant>
    </vt:vector>
  </HeadingPairs>
  <TitlesOfParts>
    <vt:vector size="63" baseType="lpstr">
      <vt:lpstr>Abadi</vt:lpstr>
      <vt:lpstr>Aharoni</vt:lpstr>
      <vt:lpstr>Arial</vt:lpstr>
      <vt:lpstr>Calibri</vt:lpstr>
      <vt:lpstr>charter</vt:lpstr>
      <vt:lpstr>Menlo</vt:lpstr>
      <vt:lpstr>sohne</vt:lpstr>
      <vt:lpstr>Office Theme</vt:lpstr>
      <vt:lpstr>Computational Intelligence (TC2023)</vt:lpstr>
      <vt:lpstr>Unit Goal</vt:lpstr>
      <vt:lpstr>Unit IV –Network Traffic Analysis (1)</vt:lpstr>
      <vt:lpstr>Theory of Network Defense</vt:lpstr>
      <vt:lpstr>Access Control</vt:lpstr>
      <vt:lpstr>Authentication</vt:lpstr>
      <vt:lpstr>Intrusion Detection System (IDS) x Intrusion Prevention System (IPS)</vt:lpstr>
      <vt:lpstr>Honeypots</vt:lpstr>
      <vt:lpstr>Offensive Security</vt:lpstr>
      <vt:lpstr>Threat Model (Passive Attacks)</vt:lpstr>
      <vt:lpstr>Threat Model (Active Attacks)</vt:lpstr>
      <vt:lpstr>Threat Model (Active Attacks)</vt:lpstr>
      <vt:lpstr>Threat Model (Active Attacks)</vt:lpstr>
      <vt:lpstr>Threat Model (Active Attacks)</vt:lpstr>
      <vt:lpstr>Threat Model (Active Attacks)</vt:lpstr>
      <vt:lpstr>Threat Model (Active Attacks)</vt:lpstr>
      <vt:lpstr>Threat Model (Active Attacks)</vt:lpstr>
      <vt:lpstr>Capture Data</vt:lpstr>
      <vt:lpstr>Machine Learning and Network Security</vt:lpstr>
      <vt:lpstr>Machine Learning and Network Security</vt:lpstr>
      <vt:lpstr>Capture Data</vt:lpstr>
      <vt:lpstr>Capture Data</vt:lpstr>
      <vt:lpstr>Attacker TCP Session</vt:lpstr>
      <vt:lpstr>Analyze of Authentication Sessions</vt:lpstr>
      <vt:lpstr>Feature Engineering</vt:lpstr>
      <vt:lpstr>What is Feature Engineering?</vt:lpstr>
      <vt:lpstr>What is Feature Engineering?</vt:lpstr>
      <vt:lpstr>Feature Engineering Questions</vt:lpstr>
      <vt:lpstr>Feature Engineering Questions</vt:lpstr>
      <vt:lpstr>Feature Engineering Questions</vt:lpstr>
      <vt:lpstr>Feature Engineering Questions</vt:lpstr>
      <vt:lpstr>Feature Engineering Technics</vt:lpstr>
      <vt:lpstr>Overfitting x Underfitting</vt:lpstr>
      <vt:lpstr>Overfitting x Underfitting</vt:lpstr>
      <vt:lpstr>Imputation</vt:lpstr>
      <vt:lpstr>Apresentação do PowerPoint</vt:lpstr>
      <vt:lpstr>Handling Outliers</vt:lpstr>
      <vt:lpstr>Apresentação do PowerPoint</vt:lpstr>
      <vt:lpstr>Apresentação do PowerPoint</vt:lpstr>
      <vt:lpstr>Binning</vt:lpstr>
      <vt:lpstr>Binning</vt:lpstr>
      <vt:lpstr>Binning</vt:lpstr>
      <vt:lpstr>Log Transformation</vt:lpstr>
      <vt:lpstr>Apresentação do PowerPoint</vt:lpstr>
      <vt:lpstr>One-hot encoding</vt:lpstr>
      <vt:lpstr>Apresentação do PowerPoint</vt:lpstr>
      <vt:lpstr>Feature Splitting</vt:lpstr>
      <vt:lpstr>Feature Splitting</vt:lpstr>
      <vt:lpstr>Scaling</vt:lpstr>
      <vt:lpstr>Scaling</vt:lpstr>
      <vt:lpstr>Normalization</vt:lpstr>
      <vt:lpstr>Scaling</vt:lpstr>
      <vt:lpstr>Standardization</vt:lpstr>
      <vt:lpstr>Unit IV –Network Traffic Analysis (1)</vt:lpstr>
      <vt:lpstr>Computational Intelligence (TC2023)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36</cp:revision>
  <dcterms:created xsi:type="dcterms:W3CDTF">2021-01-20T18:52:00Z</dcterms:created>
  <dcterms:modified xsi:type="dcterms:W3CDTF">2021-04-19T21:09:30Z</dcterms:modified>
</cp:coreProperties>
</file>